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92" r:id="rId5"/>
    <p:sldId id="310" r:id="rId6"/>
    <p:sldId id="313" r:id="rId7"/>
    <p:sldId id="328" r:id="rId8"/>
    <p:sldId id="309" r:id="rId9"/>
    <p:sldId id="317" r:id="rId10"/>
    <p:sldId id="316" r:id="rId11"/>
    <p:sldId id="315" r:id="rId12"/>
    <p:sldId id="321" r:id="rId13"/>
    <p:sldId id="322" r:id="rId14"/>
    <p:sldId id="323" r:id="rId15"/>
    <p:sldId id="343" r:id="rId16"/>
    <p:sldId id="324" r:id="rId17"/>
    <p:sldId id="318" r:id="rId18"/>
    <p:sldId id="325" r:id="rId19"/>
    <p:sldId id="326" r:id="rId20"/>
    <p:sldId id="327" r:id="rId21"/>
    <p:sldId id="344" r:id="rId22"/>
    <p:sldId id="300" r:id="rId23"/>
    <p:sldId id="329" r:id="rId24"/>
    <p:sldId id="336" r:id="rId25"/>
    <p:sldId id="331" r:id="rId26"/>
    <p:sldId id="332" r:id="rId27"/>
    <p:sldId id="334" r:id="rId28"/>
    <p:sldId id="330" r:id="rId29"/>
    <p:sldId id="333" r:id="rId30"/>
    <p:sldId id="335" r:id="rId31"/>
    <p:sldId id="337" r:id="rId32"/>
    <p:sldId id="341" r:id="rId33"/>
    <p:sldId id="348" r:id="rId34"/>
    <p:sldId id="338" r:id="rId35"/>
    <p:sldId id="340" r:id="rId36"/>
    <p:sldId id="347" r:id="rId37"/>
    <p:sldId id="345" r:id="rId38"/>
    <p:sldId id="342" r:id="rId39"/>
    <p:sldId id="346" r:id="rId40"/>
    <p:sldId id="306" r:id="rId41"/>
  </p:sldIdLst>
  <p:sldSz cx="9144000" cy="5143500" type="screen16x9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orient="horz" pos="2993">
          <p15:clr>
            <a:srgbClr val="A4A3A4"/>
          </p15:clr>
        </p15:guide>
        <p15:guide id="3" orient="horz" pos="236">
          <p15:clr>
            <a:srgbClr val="A4A3A4"/>
          </p15:clr>
        </p15:guide>
        <p15:guide id="4" orient="horz" pos="2429">
          <p15:clr>
            <a:srgbClr val="A4A3A4"/>
          </p15:clr>
        </p15:guide>
        <p15:guide id="5" orient="horz" pos="712">
          <p15:clr>
            <a:srgbClr val="A4A3A4"/>
          </p15:clr>
        </p15:guide>
        <p15:guide id="6" pos="355">
          <p15:clr>
            <a:srgbClr val="A4A3A4"/>
          </p15:clr>
        </p15:guide>
        <p15:guide id="7" pos="5041">
          <p15:clr>
            <a:srgbClr val="A4A3A4"/>
          </p15:clr>
        </p15:guide>
        <p15:guide id="8" pos="824">
          <p15:clr>
            <a:srgbClr val="A4A3A4"/>
          </p15:clr>
        </p15:guide>
        <p15:guide id="9" pos="1542">
          <p15:clr>
            <a:srgbClr val="A4A3A4"/>
          </p15:clr>
        </p15:guide>
        <p15:guide id="10" pos="4381">
          <p15:clr>
            <a:srgbClr val="A4A3A4"/>
          </p15:clr>
        </p15:guide>
        <p15:guide id="11" pos="2357">
          <p15:clr>
            <a:srgbClr val="A4A3A4"/>
          </p15:clr>
        </p15:guide>
        <p15:guide id="12" pos="3192">
          <p15:clr>
            <a:srgbClr val="A4A3A4"/>
          </p15:clr>
        </p15:guide>
        <p15:guide id="13" pos="5577">
          <p15:clr>
            <a:srgbClr val="A4A3A4"/>
          </p15:clr>
        </p15:guide>
        <p15:guide id="14" pos="352">
          <p15:clr>
            <a:srgbClr val="A4A3A4"/>
          </p15:clr>
        </p15:guide>
        <p15:guide id="15" pos="4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E6FF"/>
    <a:srgbClr val="B3DEF5"/>
    <a:srgbClr val="B3E5FE"/>
    <a:srgbClr val="111166"/>
    <a:srgbClr val="BEEAFF"/>
    <a:srgbClr val="B4E5FF"/>
    <a:srgbClr val="C8DFFF"/>
    <a:srgbClr val="B4D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5E14A3-2C5D-4812-963D-4509B4156D32}" v="425" dt="2023-02-14T07:21:56.383"/>
    <p1510:client id="{D501D34D-A222-4330-B4FF-32F620B10593}" v="3" dt="2023-02-14T09:16:00.3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Stijl, gemiddeld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9" autoAdjust="0"/>
    <p:restoredTop sz="78373" autoAdjust="0"/>
  </p:normalViewPr>
  <p:slideViewPr>
    <p:cSldViewPr snapToGrid="0" snapToObjects="1" showGuides="1">
      <p:cViewPr varScale="1">
        <p:scale>
          <a:sx n="133" d="100"/>
          <a:sy n="133" d="100"/>
        </p:scale>
        <p:origin x="138" y="144"/>
      </p:cViewPr>
      <p:guideLst>
        <p:guide orient="horz" pos="2162"/>
        <p:guide orient="horz" pos="2993"/>
        <p:guide orient="horz" pos="236"/>
        <p:guide orient="horz" pos="2429"/>
        <p:guide orient="horz" pos="712"/>
        <p:guide pos="355"/>
        <p:guide pos="5041"/>
        <p:guide pos="824"/>
        <p:guide pos="1542"/>
        <p:guide pos="4381"/>
        <p:guide pos="2357"/>
        <p:guide pos="3192"/>
        <p:guide pos="5577"/>
        <p:guide pos="352"/>
        <p:guide pos="45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20D841-7398-43FB-9630-95C3FE2E82E5}" type="doc">
      <dgm:prSet loTypeId="urn:microsoft.com/office/officeart/2005/8/layout/hierarchy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A9788C1-13A5-4EE0-B584-1BADA7C75BAB}">
      <dgm:prSet/>
      <dgm:spPr/>
      <dgm:t>
        <a:bodyPr/>
        <a:lstStyle/>
        <a:p>
          <a:r>
            <a:rPr lang="en-GB"/>
            <a:t>Patient</a:t>
          </a:r>
          <a:endParaRPr lang="en-US"/>
        </a:p>
      </dgm:t>
    </dgm:pt>
    <dgm:pt modelId="{1B1DF50E-CDD2-40A4-B0E5-C700DF10CAF9}" type="parTrans" cxnId="{B966F28E-F9B2-4111-B1D6-BD0301106DAE}">
      <dgm:prSet/>
      <dgm:spPr/>
      <dgm:t>
        <a:bodyPr/>
        <a:lstStyle/>
        <a:p>
          <a:endParaRPr lang="en-US"/>
        </a:p>
      </dgm:t>
    </dgm:pt>
    <dgm:pt modelId="{ACE3C6F3-4791-46B4-A38C-9B85D160BE59}" type="sibTrans" cxnId="{B966F28E-F9B2-4111-B1D6-BD0301106DAE}">
      <dgm:prSet/>
      <dgm:spPr/>
      <dgm:t>
        <a:bodyPr/>
        <a:lstStyle/>
        <a:p>
          <a:endParaRPr lang="en-US"/>
        </a:p>
      </dgm:t>
    </dgm:pt>
    <dgm:pt modelId="{03D7A3DA-7F35-44B9-82D8-F9FB96B74761}">
      <dgm:prSet/>
      <dgm:spPr/>
      <dgm:t>
        <a:bodyPr/>
        <a:lstStyle/>
        <a:p>
          <a:r>
            <a:rPr lang="en-GB"/>
            <a:t>please fresh for me</a:t>
          </a:r>
          <a:endParaRPr lang="en-US"/>
        </a:p>
      </dgm:t>
    </dgm:pt>
    <dgm:pt modelId="{B982263F-1908-4703-AC57-0FB2EA7097F6}" type="parTrans" cxnId="{BBFA6702-CE45-4153-AF98-9DCC29E92AFC}">
      <dgm:prSet/>
      <dgm:spPr/>
      <dgm:t>
        <a:bodyPr/>
        <a:lstStyle/>
        <a:p>
          <a:endParaRPr lang="en-US"/>
        </a:p>
      </dgm:t>
    </dgm:pt>
    <dgm:pt modelId="{77DF50F7-8A54-4187-B674-5CF9D2FC03DB}" type="sibTrans" cxnId="{BBFA6702-CE45-4153-AF98-9DCC29E92AFC}">
      <dgm:prSet/>
      <dgm:spPr/>
      <dgm:t>
        <a:bodyPr/>
        <a:lstStyle/>
        <a:p>
          <a:endParaRPr lang="en-US"/>
        </a:p>
      </dgm:t>
    </dgm:pt>
    <dgm:pt modelId="{104E8525-C68D-4D93-8825-36FA831E75E2}">
      <dgm:prSet/>
      <dgm:spPr/>
      <dgm:t>
        <a:bodyPr/>
        <a:lstStyle/>
        <a:p>
          <a:r>
            <a:rPr lang="en-GB"/>
            <a:t>Blood bank</a:t>
          </a:r>
          <a:endParaRPr lang="en-US"/>
        </a:p>
      </dgm:t>
    </dgm:pt>
    <dgm:pt modelId="{D638E6FA-9EB0-4A51-A348-C6DEE8DB1A5B}" type="parTrans" cxnId="{5B143827-B01F-4AF3-AB26-DCAF64FDC21F}">
      <dgm:prSet/>
      <dgm:spPr/>
      <dgm:t>
        <a:bodyPr/>
        <a:lstStyle/>
        <a:p>
          <a:endParaRPr lang="en-US"/>
        </a:p>
      </dgm:t>
    </dgm:pt>
    <dgm:pt modelId="{AF4B6E01-60D1-48F3-9692-069574760D14}" type="sibTrans" cxnId="{5B143827-B01F-4AF3-AB26-DCAF64FDC21F}">
      <dgm:prSet/>
      <dgm:spPr/>
      <dgm:t>
        <a:bodyPr/>
        <a:lstStyle/>
        <a:p>
          <a:endParaRPr lang="en-US"/>
        </a:p>
      </dgm:t>
    </dgm:pt>
    <dgm:pt modelId="{16554BD0-CA29-45B0-A8B1-1D555EEF6407}">
      <dgm:prSet/>
      <dgm:spPr/>
      <dgm:t>
        <a:bodyPr/>
        <a:lstStyle/>
        <a:p>
          <a:r>
            <a:rPr lang="en-GB"/>
            <a:t>impossible</a:t>
          </a:r>
          <a:endParaRPr lang="en-US"/>
        </a:p>
      </dgm:t>
    </dgm:pt>
    <dgm:pt modelId="{8C97D207-BED8-4422-B1B1-83433F515BAC}" type="parTrans" cxnId="{969DCB31-2F11-4DFD-B76D-4B77DEFE1F4F}">
      <dgm:prSet/>
      <dgm:spPr/>
      <dgm:t>
        <a:bodyPr/>
        <a:lstStyle/>
        <a:p>
          <a:endParaRPr lang="en-US"/>
        </a:p>
      </dgm:t>
    </dgm:pt>
    <dgm:pt modelId="{4931CFFE-7A3F-43CA-BB07-250EF10977E9}" type="sibTrans" cxnId="{969DCB31-2F11-4DFD-B76D-4B77DEFE1F4F}">
      <dgm:prSet/>
      <dgm:spPr/>
      <dgm:t>
        <a:bodyPr/>
        <a:lstStyle/>
        <a:p>
          <a:endParaRPr lang="en-US"/>
        </a:p>
      </dgm:t>
    </dgm:pt>
    <dgm:pt modelId="{CDF07552-3FAC-4137-876D-D836756C37A9}">
      <dgm:prSet/>
      <dgm:spPr/>
      <dgm:t>
        <a:bodyPr/>
        <a:lstStyle/>
        <a:p>
          <a:r>
            <a:rPr lang="en-GB"/>
            <a:t>Anaesthetist</a:t>
          </a:r>
          <a:endParaRPr lang="en-US"/>
        </a:p>
      </dgm:t>
    </dgm:pt>
    <dgm:pt modelId="{CBBD00A5-DBE0-4894-970F-9E2A7E65BC8E}" type="parTrans" cxnId="{524AF468-C83F-4632-A75B-A2E0DAD41143}">
      <dgm:prSet/>
      <dgm:spPr/>
      <dgm:t>
        <a:bodyPr/>
        <a:lstStyle/>
        <a:p>
          <a:endParaRPr lang="en-US"/>
        </a:p>
      </dgm:t>
    </dgm:pt>
    <dgm:pt modelId="{B3BC4614-842C-4A51-8E74-B4303964E566}" type="sibTrans" cxnId="{524AF468-C83F-4632-A75B-A2E0DAD41143}">
      <dgm:prSet/>
      <dgm:spPr/>
      <dgm:t>
        <a:bodyPr/>
        <a:lstStyle/>
        <a:p>
          <a:endParaRPr lang="en-US"/>
        </a:p>
      </dgm:t>
    </dgm:pt>
    <dgm:pt modelId="{97D6A605-7691-4995-89D6-7326010337F6}">
      <dgm:prSet/>
      <dgm:spPr/>
      <dgm:t>
        <a:bodyPr/>
        <a:lstStyle/>
        <a:p>
          <a:r>
            <a:rPr lang="en-GB"/>
            <a:t>don’t know</a:t>
          </a:r>
          <a:endParaRPr lang="en-US"/>
        </a:p>
      </dgm:t>
    </dgm:pt>
    <dgm:pt modelId="{47ED1E77-B681-4F94-9CBE-F91E17182DA2}" type="parTrans" cxnId="{657CEDDD-2B2E-41B5-B710-2570FDAE62D4}">
      <dgm:prSet/>
      <dgm:spPr/>
      <dgm:t>
        <a:bodyPr/>
        <a:lstStyle/>
        <a:p>
          <a:endParaRPr lang="en-US"/>
        </a:p>
      </dgm:t>
    </dgm:pt>
    <dgm:pt modelId="{59EE6523-003D-4081-AC8E-C84159E015D8}" type="sibTrans" cxnId="{657CEDDD-2B2E-41B5-B710-2570FDAE62D4}">
      <dgm:prSet/>
      <dgm:spPr/>
      <dgm:t>
        <a:bodyPr/>
        <a:lstStyle/>
        <a:p>
          <a:endParaRPr lang="en-US"/>
        </a:p>
      </dgm:t>
    </dgm:pt>
    <dgm:pt modelId="{8E8644DE-CB57-46B4-8433-9CAAEC95891D}">
      <dgm:prSet/>
      <dgm:spPr/>
      <dgm:t>
        <a:bodyPr/>
        <a:lstStyle/>
        <a:p>
          <a:r>
            <a:rPr lang="en-GB"/>
            <a:t>Scientist</a:t>
          </a:r>
          <a:endParaRPr lang="en-US"/>
        </a:p>
      </dgm:t>
    </dgm:pt>
    <dgm:pt modelId="{BF6F95E6-EC36-4C55-A9CA-E41887BCD12C}" type="parTrans" cxnId="{5F41764C-0DC1-4E2B-B683-D5D6BB59366A}">
      <dgm:prSet/>
      <dgm:spPr/>
      <dgm:t>
        <a:bodyPr/>
        <a:lstStyle/>
        <a:p>
          <a:endParaRPr lang="en-US"/>
        </a:p>
      </dgm:t>
    </dgm:pt>
    <dgm:pt modelId="{FF377C25-22F6-4D5A-9407-B65295881E00}" type="sibTrans" cxnId="{5F41764C-0DC1-4E2B-B683-D5D6BB59366A}">
      <dgm:prSet/>
      <dgm:spPr/>
      <dgm:t>
        <a:bodyPr/>
        <a:lstStyle/>
        <a:p>
          <a:endParaRPr lang="en-US"/>
        </a:p>
      </dgm:t>
    </dgm:pt>
    <dgm:pt modelId="{CC4F67EA-6D2E-4149-A84D-902AD5FD908D}">
      <dgm:prSet/>
      <dgm:spPr/>
      <dgm:t>
        <a:bodyPr/>
        <a:lstStyle/>
        <a:p>
          <a:r>
            <a:rPr lang="en-GB" dirty="0"/>
            <a:t>more research</a:t>
          </a:r>
          <a:endParaRPr lang="en-US" dirty="0"/>
        </a:p>
      </dgm:t>
    </dgm:pt>
    <dgm:pt modelId="{F423957E-C0D8-45CC-B147-AE177A554253}" type="parTrans" cxnId="{62F1E965-9AC9-41BB-BB74-61DF0CF6D1DD}">
      <dgm:prSet/>
      <dgm:spPr/>
      <dgm:t>
        <a:bodyPr/>
        <a:lstStyle/>
        <a:p>
          <a:endParaRPr lang="en-US"/>
        </a:p>
      </dgm:t>
    </dgm:pt>
    <dgm:pt modelId="{3351E90D-FCFF-4BFA-A566-E1F1CFE97454}" type="sibTrans" cxnId="{62F1E965-9AC9-41BB-BB74-61DF0CF6D1DD}">
      <dgm:prSet/>
      <dgm:spPr/>
      <dgm:t>
        <a:bodyPr/>
        <a:lstStyle/>
        <a:p>
          <a:endParaRPr lang="en-US"/>
        </a:p>
      </dgm:t>
    </dgm:pt>
    <dgm:pt modelId="{077A4B62-322E-48EE-8D59-7229C866DAEA}">
      <dgm:prSet/>
      <dgm:spPr/>
      <dgm:t>
        <a:bodyPr/>
        <a:lstStyle/>
        <a:p>
          <a:r>
            <a:rPr lang="en-US" dirty="0"/>
            <a:t>You</a:t>
          </a:r>
        </a:p>
      </dgm:t>
    </dgm:pt>
    <dgm:pt modelId="{694E359E-8D42-4FA8-87D7-7DEE5B1E89F2}" type="parTrans" cxnId="{6C6AD1D5-9214-4FF2-8E8A-F07553FC86CE}">
      <dgm:prSet/>
      <dgm:spPr/>
      <dgm:t>
        <a:bodyPr/>
        <a:lstStyle/>
        <a:p>
          <a:endParaRPr lang="en-US"/>
        </a:p>
      </dgm:t>
    </dgm:pt>
    <dgm:pt modelId="{0844D9C6-201C-4C96-AF1A-892D8ABA6C0D}" type="sibTrans" cxnId="{6C6AD1D5-9214-4FF2-8E8A-F07553FC86CE}">
      <dgm:prSet/>
      <dgm:spPr/>
      <dgm:t>
        <a:bodyPr/>
        <a:lstStyle/>
        <a:p>
          <a:endParaRPr lang="en-US"/>
        </a:p>
      </dgm:t>
    </dgm:pt>
    <dgm:pt modelId="{4A962415-04C5-41F1-A83D-8EB08110282E}">
      <dgm:prSet/>
      <dgm:spPr/>
      <dgm:t>
        <a:bodyPr/>
        <a:lstStyle/>
        <a:p>
          <a:r>
            <a:rPr lang="en-US" dirty="0"/>
            <a:t>?</a:t>
          </a:r>
        </a:p>
      </dgm:t>
    </dgm:pt>
    <dgm:pt modelId="{0425086F-1DEC-41FE-BE2F-5B623F5B356A}" type="parTrans" cxnId="{1B4A2A8E-4E53-4254-A046-F9B00CE866D4}">
      <dgm:prSet/>
      <dgm:spPr/>
      <dgm:t>
        <a:bodyPr/>
        <a:lstStyle/>
        <a:p>
          <a:endParaRPr lang="en-US"/>
        </a:p>
      </dgm:t>
    </dgm:pt>
    <dgm:pt modelId="{E416F856-60CD-4E0B-8FD6-925BDF07270D}" type="sibTrans" cxnId="{1B4A2A8E-4E53-4254-A046-F9B00CE866D4}">
      <dgm:prSet/>
      <dgm:spPr/>
      <dgm:t>
        <a:bodyPr/>
        <a:lstStyle/>
        <a:p>
          <a:endParaRPr lang="en-US"/>
        </a:p>
      </dgm:t>
    </dgm:pt>
    <dgm:pt modelId="{39AC4F6C-46E2-43BA-BB98-9E12C41591EA}">
      <dgm:prSet/>
      <dgm:spPr/>
      <dgm:t>
        <a:bodyPr/>
        <a:lstStyle/>
        <a:p>
          <a:r>
            <a:rPr lang="en-US" dirty="0"/>
            <a:t>Journal</a:t>
          </a:r>
        </a:p>
      </dgm:t>
    </dgm:pt>
    <dgm:pt modelId="{C8EA15C8-F0BA-4F44-975C-D8268D9F9E7C}" type="parTrans" cxnId="{699A84AF-A1B2-493F-A930-33E8301B069C}">
      <dgm:prSet/>
      <dgm:spPr/>
      <dgm:t>
        <a:bodyPr/>
        <a:lstStyle/>
        <a:p>
          <a:endParaRPr lang="en-US"/>
        </a:p>
      </dgm:t>
    </dgm:pt>
    <dgm:pt modelId="{D5662E34-F43F-4B4F-B8FD-1724033CB2E7}" type="sibTrans" cxnId="{699A84AF-A1B2-493F-A930-33E8301B069C}">
      <dgm:prSet/>
      <dgm:spPr/>
      <dgm:t>
        <a:bodyPr/>
        <a:lstStyle/>
        <a:p>
          <a:endParaRPr lang="en-US"/>
        </a:p>
      </dgm:t>
    </dgm:pt>
    <dgm:pt modelId="{E73B79A3-984A-4D5B-9825-9F60CFB8536F}">
      <dgm:prSet/>
      <dgm:spPr/>
      <dgm:t>
        <a:bodyPr/>
        <a:lstStyle/>
        <a:p>
          <a:r>
            <a:rPr lang="en-US" dirty="0"/>
            <a:t>retrospective</a:t>
          </a:r>
        </a:p>
      </dgm:t>
    </dgm:pt>
    <dgm:pt modelId="{69AF79E6-D8CD-496D-9687-E3E6A6781E6F}" type="parTrans" cxnId="{0A563B7C-324E-4BDB-B220-25B1869FE461}">
      <dgm:prSet/>
      <dgm:spPr/>
      <dgm:t>
        <a:bodyPr/>
        <a:lstStyle/>
        <a:p>
          <a:endParaRPr lang="en-US"/>
        </a:p>
      </dgm:t>
    </dgm:pt>
    <dgm:pt modelId="{2C97D419-62F1-4948-AAF0-DBC875117700}" type="sibTrans" cxnId="{0A563B7C-324E-4BDB-B220-25B1869FE461}">
      <dgm:prSet/>
      <dgm:spPr/>
      <dgm:t>
        <a:bodyPr/>
        <a:lstStyle/>
        <a:p>
          <a:endParaRPr lang="en-US"/>
        </a:p>
      </dgm:t>
    </dgm:pt>
    <dgm:pt modelId="{73D0FFF8-1539-4504-BE6A-4546E8C7DDA0}" type="pres">
      <dgm:prSet presAssocID="{1720D841-7398-43FB-9630-95C3FE2E82E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1ECB012-0BB8-40ED-860F-0E275DA38F5C}" type="pres">
      <dgm:prSet presAssocID="{CA9788C1-13A5-4EE0-B584-1BADA7C75BAB}" presName="root" presStyleCnt="0"/>
      <dgm:spPr/>
    </dgm:pt>
    <dgm:pt modelId="{66A607F8-555C-49F8-A1E3-91831E74651A}" type="pres">
      <dgm:prSet presAssocID="{CA9788C1-13A5-4EE0-B584-1BADA7C75BAB}" presName="rootComposite" presStyleCnt="0"/>
      <dgm:spPr/>
    </dgm:pt>
    <dgm:pt modelId="{505C73A8-4A98-4699-8B65-17E6C119FFE1}" type="pres">
      <dgm:prSet presAssocID="{CA9788C1-13A5-4EE0-B584-1BADA7C75BAB}" presName="rootText" presStyleLbl="node1" presStyleIdx="0" presStyleCnt="6"/>
      <dgm:spPr/>
    </dgm:pt>
    <dgm:pt modelId="{707468C7-68D3-48E1-B35B-86C9BE7C4077}" type="pres">
      <dgm:prSet presAssocID="{CA9788C1-13A5-4EE0-B584-1BADA7C75BAB}" presName="rootConnector" presStyleLbl="node1" presStyleIdx="0" presStyleCnt="6"/>
      <dgm:spPr/>
    </dgm:pt>
    <dgm:pt modelId="{9B41FEA7-3DD2-43DC-9699-FB910D5008B3}" type="pres">
      <dgm:prSet presAssocID="{CA9788C1-13A5-4EE0-B584-1BADA7C75BAB}" presName="childShape" presStyleCnt="0"/>
      <dgm:spPr/>
    </dgm:pt>
    <dgm:pt modelId="{F200F011-CFA3-47DF-ADBB-6A8B8FEFDCEB}" type="pres">
      <dgm:prSet presAssocID="{B982263F-1908-4703-AC57-0FB2EA7097F6}" presName="Name13" presStyleLbl="parChTrans1D2" presStyleIdx="0" presStyleCnt="6"/>
      <dgm:spPr/>
    </dgm:pt>
    <dgm:pt modelId="{AEA61590-6F42-45E3-995E-C6F22675C599}" type="pres">
      <dgm:prSet presAssocID="{03D7A3DA-7F35-44B9-82D8-F9FB96B74761}" presName="childText" presStyleLbl="bgAcc1" presStyleIdx="0" presStyleCnt="6">
        <dgm:presLayoutVars>
          <dgm:bulletEnabled val="1"/>
        </dgm:presLayoutVars>
      </dgm:prSet>
      <dgm:spPr/>
    </dgm:pt>
    <dgm:pt modelId="{29001759-F4B3-4B89-9E7E-AFFD0E858D58}" type="pres">
      <dgm:prSet presAssocID="{104E8525-C68D-4D93-8825-36FA831E75E2}" presName="root" presStyleCnt="0"/>
      <dgm:spPr/>
    </dgm:pt>
    <dgm:pt modelId="{22807C0A-91AF-4CA9-A515-2696DE58E78A}" type="pres">
      <dgm:prSet presAssocID="{104E8525-C68D-4D93-8825-36FA831E75E2}" presName="rootComposite" presStyleCnt="0"/>
      <dgm:spPr/>
    </dgm:pt>
    <dgm:pt modelId="{0240443C-4AAC-4040-85AB-B6D3FC44CF23}" type="pres">
      <dgm:prSet presAssocID="{104E8525-C68D-4D93-8825-36FA831E75E2}" presName="rootText" presStyleLbl="node1" presStyleIdx="1" presStyleCnt="6"/>
      <dgm:spPr/>
    </dgm:pt>
    <dgm:pt modelId="{2C9F52F4-7D7A-4388-8EAF-13FF380F5659}" type="pres">
      <dgm:prSet presAssocID="{104E8525-C68D-4D93-8825-36FA831E75E2}" presName="rootConnector" presStyleLbl="node1" presStyleIdx="1" presStyleCnt="6"/>
      <dgm:spPr/>
    </dgm:pt>
    <dgm:pt modelId="{74555AEA-ED23-46E4-844D-11FBEEEF037A}" type="pres">
      <dgm:prSet presAssocID="{104E8525-C68D-4D93-8825-36FA831E75E2}" presName="childShape" presStyleCnt="0"/>
      <dgm:spPr/>
    </dgm:pt>
    <dgm:pt modelId="{829E2B15-4D31-422A-8650-0307F820F6AD}" type="pres">
      <dgm:prSet presAssocID="{8C97D207-BED8-4422-B1B1-83433F515BAC}" presName="Name13" presStyleLbl="parChTrans1D2" presStyleIdx="1" presStyleCnt="6"/>
      <dgm:spPr/>
    </dgm:pt>
    <dgm:pt modelId="{3578A19B-9552-44D0-B2A1-8A7FB635CE8B}" type="pres">
      <dgm:prSet presAssocID="{16554BD0-CA29-45B0-A8B1-1D555EEF6407}" presName="childText" presStyleLbl="bgAcc1" presStyleIdx="1" presStyleCnt="6">
        <dgm:presLayoutVars>
          <dgm:bulletEnabled val="1"/>
        </dgm:presLayoutVars>
      </dgm:prSet>
      <dgm:spPr/>
    </dgm:pt>
    <dgm:pt modelId="{12A592A9-F0AC-4DE7-BDC3-83CD7930EBE3}" type="pres">
      <dgm:prSet presAssocID="{CDF07552-3FAC-4137-876D-D836756C37A9}" presName="root" presStyleCnt="0"/>
      <dgm:spPr/>
    </dgm:pt>
    <dgm:pt modelId="{0B953B79-26E1-4A26-AC04-B1CA8FAD3FE4}" type="pres">
      <dgm:prSet presAssocID="{CDF07552-3FAC-4137-876D-D836756C37A9}" presName="rootComposite" presStyleCnt="0"/>
      <dgm:spPr/>
    </dgm:pt>
    <dgm:pt modelId="{EF3E3BCB-5C90-4A00-976A-BA22CBA59066}" type="pres">
      <dgm:prSet presAssocID="{CDF07552-3FAC-4137-876D-D836756C37A9}" presName="rootText" presStyleLbl="node1" presStyleIdx="2" presStyleCnt="6"/>
      <dgm:spPr/>
    </dgm:pt>
    <dgm:pt modelId="{350F1148-6D86-432E-AC5C-2F08BEF1C5FF}" type="pres">
      <dgm:prSet presAssocID="{CDF07552-3FAC-4137-876D-D836756C37A9}" presName="rootConnector" presStyleLbl="node1" presStyleIdx="2" presStyleCnt="6"/>
      <dgm:spPr/>
    </dgm:pt>
    <dgm:pt modelId="{E50C397F-2E99-4DB3-B3E0-E80FF90824F4}" type="pres">
      <dgm:prSet presAssocID="{CDF07552-3FAC-4137-876D-D836756C37A9}" presName="childShape" presStyleCnt="0"/>
      <dgm:spPr/>
    </dgm:pt>
    <dgm:pt modelId="{5F651A60-31B5-433E-8D0F-392901BCD393}" type="pres">
      <dgm:prSet presAssocID="{47ED1E77-B681-4F94-9CBE-F91E17182DA2}" presName="Name13" presStyleLbl="parChTrans1D2" presStyleIdx="2" presStyleCnt="6"/>
      <dgm:spPr/>
    </dgm:pt>
    <dgm:pt modelId="{00DD1126-3AEC-4B39-A1E3-0094A8D354C5}" type="pres">
      <dgm:prSet presAssocID="{97D6A605-7691-4995-89D6-7326010337F6}" presName="childText" presStyleLbl="bgAcc1" presStyleIdx="2" presStyleCnt="6">
        <dgm:presLayoutVars>
          <dgm:bulletEnabled val="1"/>
        </dgm:presLayoutVars>
      </dgm:prSet>
      <dgm:spPr/>
    </dgm:pt>
    <dgm:pt modelId="{047630BA-7F06-4F61-BDB9-CDF85F668CB2}" type="pres">
      <dgm:prSet presAssocID="{8E8644DE-CB57-46B4-8433-9CAAEC95891D}" presName="root" presStyleCnt="0"/>
      <dgm:spPr/>
    </dgm:pt>
    <dgm:pt modelId="{76526187-53B9-4FFA-8EE6-F3527E7C531E}" type="pres">
      <dgm:prSet presAssocID="{8E8644DE-CB57-46B4-8433-9CAAEC95891D}" presName="rootComposite" presStyleCnt="0"/>
      <dgm:spPr/>
    </dgm:pt>
    <dgm:pt modelId="{B03CF326-C113-49D4-9113-955C104484B9}" type="pres">
      <dgm:prSet presAssocID="{8E8644DE-CB57-46B4-8433-9CAAEC95891D}" presName="rootText" presStyleLbl="node1" presStyleIdx="3" presStyleCnt="6"/>
      <dgm:spPr/>
    </dgm:pt>
    <dgm:pt modelId="{91F23CC7-688D-4F97-969F-1D7929B850DD}" type="pres">
      <dgm:prSet presAssocID="{8E8644DE-CB57-46B4-8433-9CAAEC95891D}" presName="rootConnector" presStyleLbl="node1" presStyleIdx="3" presStyleCnt="6"/>
      <dgm:spPr/>
    </dgm:pt>
    <dgm:pt modelId="{E1369777-9EA9-4554-834F-EAC362E2CD8F}" type="pres">
      <dgm:prSet presAssocID="{8E8644DE-CB57-46B4-8433-9CAAEC95891D}" presName="childShape" presStyleCnt="0"/>
      <dgm:spPr/>
    </dgm:pt>
    <dgm:pt modelId="{37BCA4CC-7C16-4531-82CD-C189698ACB2C}" type="pres">
      <dgm:prSet presAssocID="{F423957E-C0D8-45CC-B147-AE177A554253}" presName="Name13" presStyleLbl="parChTrans1D2" presStyleIdx="3" presStyleCnt="6"/>
      <dgm:spPr/>
    </dgm:pt>
    <dgm:pt modelId="{EFC4A321-A0B0-4737-9041-BACB7FA4411D}" type="pres">
      <dgm:prSet presAssocID="{CC4F67EA-6D2E-4149-A84D-902AD5FD908D}" presName="childText" presStyleLbl="bgAcc1" presStyleIdx="3" presStyleCnt="6">
        <dgm:presLayoutVars>
          <dgm:bulletEnabled val="1"/>
        </dgm:presLayoutVars>
      </dgm:prSet>
      <dgm:spPr/>
    </dgm:pt>
    <dgm:pt modelId="{0BE18857-A9AD-48A5-A6DC-E2455B1443BB}" type="pres">
      <dgm:prSet presAssocID="{39AC4F6C-46E2-43BA-BB98-9E12C41591EA}" presName="root" presStyleCnt="0"/>
      <dgm:spPr/>
    </dgm:pt>
    <dgm:pt modelId="{58AE08D3-8EE7-4175-B064-4ACAF15D4710}" type="pres">
      <dgm:prSet presAssocID="{39AC4F6C-46E2-43BA-BB98-9E12C41591EA}" presName="rootComposite" presStyleCnt="0"/>
      <dgm:spPr/>
    </dgm:pt>
    <dgm:pt modelId="{C7A3EB30-A149-4906-9B5C-572BE0BC1B74}" type="pres">
      <dgm:prSet presAssocID="{39AC4F6C-46E2-43BA-BB98-9E12C41591EA}" presName="rootText" presStyleLbl="node1" presStyleIdx="4" presStyleCnt="6"/>
      <dgm:spPr/>
    </dgm:pt>
    <dgm:pt modelId="{799CF7E6-C897-4A40-8DCE-3FA1999CA9B3}" type="pres">
      <dgm:prSet presAssocID="{39AC4F6C-46E2-43BA-BB98-9E12C41591EA}" presName="rootConnector" presStyleLbl="node1" presStyleIdx="4" presStyleCnt="6"/>
      <dgm:spPr/>
    </dgm:pt>
    <dgm:pt modelId="{AADF0C2F-AFF8-4937-96C0-256BD0CE6754}" type="pres">
      <dgm:prSet presAssocID="{39AC4F6C-46E2-43BA-BB98-9E12C41591EA}" presName="childShape" presStyleCnt="0"/>
      <dgm:spPr/>
    </dgm:pt>
    <dgm:pt modelId="{CB318058-013D-4CBE-A1B4-5B6DE6DF8547}" type="pres">
      <dgm:prSet presAssocID="{69AF79E6-D8CD-496D-9687-E3E6A6781E6F}" presName="Name13" presStyleLbl="parChTrans1D2" presStyleIdx="4" presStyleCnt="6"/>
      <dgm:spPr/>
    </dgm:pt>
    <dgm:pt modelId="{1D691CD0-BC3A-4312-95EE-8F023CC7419A}" type="pres">
      <dgm:prSet presAssocID="{E73B79A3-984A-4D5B-9825-9F60CFB8536F}" presName="childText" presStyleLbl="bgAcc1" presStyleIdx="4" presStyleCnt="6">
        <dgm:presLayoutVars>
          <dgm:bulletEnabled val="1"/>
        </dgm:presLayoutVars>
      </dgm:prSet>
      <dgm:spPr/>
    </dgm:pt>
    <dgm:pt modelId="{FE00FBFE-9365-490F-A385-72F8E613CAA4}" type="pres">
      <dgm:prSet presAssocID="{077A4B62-322E-48EE-8D59-7229C866DAEA}" presName="root" presStyleCnt="0"/>
      <dgm:spPr/>
    </dgm:pt>
    <dgm:pt modelId="{C672F05E-D6CA-4C81-820E-2EE391D85745}" type="pres">
      <dgm:prSet presAssocID="{077A4B62-322E-48EE-8D59-7229C866DAEA}" presName="rootComposite" presStyleCnt="0"/>
      <dgm:spPr/>
    </dgm:pt>
    <dgm:pt modelId="{95FFD7C1-742B-4067-B99A-F5AEE5AE59BE}" type="pres">
      <dgm:prSet presAssocID="{077A4B62-322E-48EE-8D59-7229C866DAEA}" presName="rootText" presStyleLbl="node1" presStyleIdx="5" presStyleCnt="6"/>
      <dgm:spPr/>
    </dgm:pt>
    <dgm:pt modelId="{8AA0C3FA-5949-4DFA-8AA5-905D10331F24}" type="pres">
      <dgm:prSet presAssocID="{077A4B62-322E-48EE-8D59-7229C866DAEA}" presName="rootConnector" presStyleLbl="node1" presStyleIdx="5" presStyleCnt="6"/>
      <dgm:spPr/>
    </dgm:pt>
    <dgm:pt modelId="{157E6F04-222A-451A-B16A-C4D40DCA2E74}" type="pres">
      <dgm:prSet presAssocID="{077A4B62-322E-48EE-8D59-7229C866DAEA}" presName="childShape" presStyleCnt="0"/>
      <dgm:spPr/>
    </dgm:pt>
    <dgm:pt modelId="{7B00BA66-C392-4465-9E5B-847F1B0EA150}" type="pres">
      <dgm:prSet presAssocID="{0425086F-1DEC-41FE-BE2F-5B623F5B356A}" presName="Name13" presStyleLbl="parChTrans1D2" presStyleIdx="5" presStyleCnt="6"/>
      <dgm:spPr/>
    </dgm:pt>
    <dgm:pt modelId="{60142056-D25E-4C52-A0AA-CC1F7A90CA0B}" type="pres">
      <dgm:prSet presAssocID="{4A962415-04C5-41F1-A83D-8EB08110282E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BBFA6702-CE45-4153-AF98-9DCC29E92AFC}" srcId="{CA9788C1-13A5-4EE0-B584-1BADA7C75BAB}" destId="{03D7A3DA-7F35-44B9-82D8-F9FB96B74761}" srcOrd="0" destOrd="0" parTransId="{B982263F-1908-4703-AC57-0FB2EA7097F6}" sibTransId="{77DF50F7-8A54-4187-B674-5CF9D2FC03DB}"/>
    <dgm:cxn modelId="{D61D840E-8BD9-4FFD-9184-351971136331}" type="presOf" srcId="{39AC4F6C-46E2-43BA-BB98-9E12C41591EA}" destId="{799CF7E6-C897-4A40-8DCE-3FA1999CA9B3}" srcOrd="1" destOrd="0" presId="urn:microsoft.com/office/officeart/2005/8/layout/hierarchy3"/>
    <dgm:cxn modelId="{EAC08C0F-7E94-4EF9-A760-18FCE353A1E3}" type="presOf" srcId="{077A4B62-322E-48EE-8D59-7229C866DAEA}" destId="{95FFD7C1-742B-4067-B99A-F5AEE5AE59BE}" srcOrd="0" destOrd="0" presId="urn:microsoft.com/office/officeart/2005/8/layout/hierarchy3"/>
    <dgm:cxn modelId="{E212E014-027A-4298-86CA-1CC02C455505}" type="presOf" srcId="{16554BD0-CA29-45B0-A8B1-1D555EEF6407}" destId="{3578A19B-9552-44D0-B2A1-8A7FB635CE8B}" srcOrd="0" destOrd="0" presId="urn:microsoft.com/office/officeart/2005/8/layout/hierarchy3"/>
    <dgm:cxn modelId="{3D21FD23-C3C8-43A4-9E43-479E52FD5E4A}" type="presOf" srcId="{CA9788C1-13A5-4EE0-B584-1BADA7C75BAB}" destId="{505C73A8-4A98-4699-8B65-17E6C119FFE1}" srcOrd="0" destOrd="0" presId="urn:microsoft.com/office/officeart/2005/8/layout/hierarchy3"/>
    <dgm:cxn modelId="{5B143827-B01F-4AF3-AB26-DCAF64FDC21F}" srcId="{1720D841-7398-43FB-9630-95C3FE2E82E5}" destId="{104E8525-C68D-4D93-8825-36FA831E75E2}" srcOrd="1" destOrd="0" parTransId="{D638E6FA-9EB0-4A51-A348-C6DEE8DB1A5B}" sibTransId="{AF4B6E01-60D1-48F3-9692-069574760D14}"/>
    <dgm:cxn modelId="{080C6C2C-073D-4170-9167-7D5ACC1F0BC2}" type="presOf" srcId="{F423957E-C0D8-45CC-B147-AE177A554253}" destId="{37BCA4CC-7C16-4531-82CD-C189698ACB2C}" srcOrd="0" destOrd="0" presId="urn:microsoft.com/office/officeart/2005/8/layout/hierarchy3"/>
    <dgm:cxn modelId="{969DCB31-2F11-4DFD-B76D-4B77DEFE1F4F}" srcId="{104E8525-C68D-4D93-8825-36FA831E75E2}" destId="{16554BD0-CA29-45B0-A8B1-1D555EEF6407}" srcOrd="0" destOrd="0" parTransId="{8C97D207-BED8-4422-B1B1-83433F515BAC}" sibTransId="{4931CFFE-7A3F-43CA-BB07-250EF10977E9}"/>
    <dgm:cxn modelId="{A7DF6137-AACC-47B5-8CF1-AC6925DACF24}" type="presOf" srcId="{077A4B62-322E-48EE-8D59-7229C866DAEA}" destId="{8AA0C3FA-5949-4DFA-8AA5-905D10331F24}" srcOrd="1" destOrd="0" presId="urn:microsoft.com/office/officeart/2005/8/layout/hierarchy3"/>
    <dgm:cxn modelId="{62F1E965-9AC9-41BB-BB74-61DF0CF6D1DD}" srcId="{8E8644DE-CB57-46B4-8433-9CAAEC95891D}" destId="{CC4F67EA-6D2E-4149-A84D-902AD5FD908D}" srcOrd="0" destOrd="0" parTransId="{F423957E-C0D8-45CC-B147-AE177A554253}" sibTransId="{3351E90D-FCFF-4BFA-A566-E1F1CFE97454}"/>
    <dgm:cxn modelId="{88508B66-05A0-48EA-9645-9C1AE8A9510C}" type="presOf" srcId="{69AF79E6-D8CD-496D-9687-E3E6A6781E6F}" destId="{CB318058-013D-4CBE-A1B4-5B6DE6DF8547}" srcOrd="0" destOrd="0" presId="urn:microsoft.com/office/officeart/2005/8/layout/hierarchy3"/>
    <dgm:cxn modelId="{524AF468-C83F-4632-A75B-A2E0DAD41143}" srcId="{1720D841-7398-43FB-9630-95C3FE2E82E5}" destId="{CDF07552-3FAC-4137-876D-D836756C37A9}" srcOrd="2" destOrd="0" parTransId="{CBBD00A5-DBE0-4894-970F-9E2A7E65BC8E}" sibTransId="{B3BC4614-842C-4A51-8E74-B4303964E566}"/>
    <dgm:cxn modelId="{5F41764C-0DC1-4E2B-B683-D5D6BB59366A}" srcId="{1720D841-7398-43FB-9630-95C3FE2E82E5}" destId="{8E8644DE-CB57-46B4-8433-9CAAEC95891D}" srcOrd="3" destOrd="0" parTransId="{BF6F95E6-EC36-4C55-A9CA-E41887BCD12C}" sibTransId="{FF377C25-22F6-4D5A-9407-B65295881E00}"/>
    <dgm:cxn modelId="{93595972-B096-43BA-AC9F-0226B886282B}" type="presOf" srcId="{CDF07552-3FAC-4137-876D-D836756C37A9}" destId="{350F1148-6D86-432E-AC5C-2F08BEF1C5FF}" srcOrd="1" destOrd="0" presId="urn:microsoft.com/office/officeart/2005/8/layout/hierarchy3"/>
    <dgm:cxn modelId="{44039754-ADA9-4CED-AE08-D313217B8B0F}" type="presOf" srcId="{CDF07552-3FAC-4137-876D-D836756C37A9}" destId="{EF3E3BCB-5C90-4A00-976A-BA22CBA59066}" srcOrd="0" destOrd="0" presId="urn:microsoft.com/office/officeart/2005/8/layout/hierarchy3"/>
    <dgm:cxn modelId="{FF85415A-50A8-4DBB-8E8D-3F1322E748DA}" type="presOf" srcId="{03D7A3DA-7F35-44B9-82D8-F9FB96B74761}" destId="{AEA61590-6F42-45E3-995E-C6F22675C599}" srcOrd="0" destOrd="0" presId="urn:microsoft.com/office/officeart/2005/8/layout/hierarchy3"/>
    <dgm:cxn modelId="{776FAE7A-BD80-40B4-A822-F2C76379A701}" type="presOf" srcId="{8C97D207-BED8-4422-B1B1-83433F515BAC}" destId="{829E2B15-4D31-422A-8650-0307F820F6AD}" srcOrd="0" destOrd="0" presId="urn:microsoft.com/office/officeart/2005/8/layout/hierarchy3"/>
    <dgm:cxn modelId="{CDB31D7B-9A70-4579-934E-5625430FC1CA}" type="presOf" srcId="{39AC4F6C-46E2-43BA-BB98-9E12C41591EA}" destId="{C7A3EB30-A149-4906-9B5C-572BE0BC1B74}" srcOrd="0" destOrd="0" presId="urn:microsoft.com/office/officeart/2005/8/layout/hierarchy3"/>
    <dgm:cxn modelId="{0A563B7C-324E-4BDB-B220-25B1869FE461}" srcId="{39AC4F6C-46E2-43BA-BB98-9E12C41591EA}" destId="{E73B79A3-984A-4D5B-9825-9F60CFB8536F}" srcOrd="0" destOrd="0" parTransId="{69AF79E6-D8CD-496D-9687-E3E6A6781E6F}" sibTransId="{2C97D419-62F1-4948-AAF0-DBC875117700}"/>
    <dgm:cxn modelId="{8EF00E86-3E4E-4E9F-88A3-A69671EB4D00}" type="presOf" srcId="{4A962415-04C5-41F1-A83D-8EB08110282E}" destId="{60142056-D25E-4C52-A0AA-CC1F7A90CA0B}" srcOrd="0" destOrd="0" presId="urn:microsoft.com/office/officeart/2005/8/layout/hierarchy3"/>
    <dgm:cxn modelId="{6F66F486-BE1B-429C-8031-A42D89CC3AAF}" type="presOf" srcId="{104E8525-C68D-4D93-8825-36FA831E75E2}" destId="{2C9F52F4-7D7A-4388-8EAF-13FF380F5659}" srcOrd="1" destOrd="0" presId="urn:microsoft.com/office/officeart/2005/8/layout/hierarchy3"/>
    <dgm:cxn modelId="{1B4A2A8E-4E53-4254-A046-F9B00CE866D4}" srcId="{077A4B62-322E-48EE-8D59-7229C866DAEA}" destId="{4A962415-04C5-41F1-A83D-8EB08110282E}" srcOrd="0" destOrd="0" parTransId="{0425086F-1DEC-41FE-BE2F-5B623F5B356A}" sibTransId="{E416F856-60CD-4E0B-8FD6-925BDF07270D}"/>
    <dgm:cxn modelId="{B966F28E-F9B2-4111-B1D6-BD0301106DAE}" srcId="{1720D841-7398-43FB-9630-95C3FE2E82E5}" destId="{CA9788C1-13A5-4EE0-B584-1BADA7C75BAB}" srcOrd="0" destOrd="0" parTransId="{1B1DF50E-CDD2-40A4-B0E5-C700DF10CAF9}" sibTransId="{ACE3C6F3-4791-46B4-A38C-9B85D160BE59}"/>
    <dgm:cxn modelId="{30211B90-1C8F-4C94-B4E9-50DFBA49B1BE}" type="presOf" srcId="{104E8525-C68D-4D93-8825-36FA831E75E2}" destId="{0240443C-4AAC-4040-85AB-B6D3FC44CF23}" srcOrd="0" destOrd="0" presId="urn:microsoft.com/office/officeart/2005/8/layout/hierarchy3"/>
    <dgm:cxn modelId="{9C7062A8-AAC1-4B4E-BE96-E8BD4EB96DEA}" type="presOf" srcId="{E73B79A3-984A-4D5B-9825-9F60CFB8536F}" destId="{1D691CD0-BC3A-4312-95EE-8F023CC7419A}" srcOrd="0" destOrd="0" presId="urn:microsoft.com/office/officeart/2005/8/layout/hierarchy3"/>
    <dgm:cxn modelId="{B81D89AE-6CE8-40D0-9356-DAEA6EFB6664}" type="presOf" srcId="{B982263F-1908-4703-AC57-0FB2EA7097F6}" destId="{F200F011-CFA3-47DF-ADBB-6A8B8FEFDCEB}" srcOrd="0" destOrd="0" presId="urn:microsoft.com/office/officeart/2005/8/layout/hierarchy3"/>
    <dgm:cxn modelId="{699A84AF-A1B2-493F-A930-33E8301B069C}" srcId="{1720D841-7398-43FB-9630-95C3FE2E82E5}" destId="{39AC4F6C-46E2-43BA-BB98-9E12C41591EA}" srcOrd="4" destOrd="0" parTransId="{C8EA15C8-F0BA-4F44-975C-D8268D9F9E7C}" sibTransId="{D5662E34-F43F-4B4F-B8FD-1724033CB2E7}"/>
    <dgm:cxn modelId="{F83396BB-A350-43D9-96F4-A220862D7B84}" type="presOf" srcId="{0425086F-1DEC-41FE-BE2F-5B623F5B356A}" destId="{7B00BA66-C392-4465-9E5B-847F1B0EA150}" srcOrd="0" destOrd="0" presId="urn:microsoft.com/office/officeart/2005/8/layout/hierarchy3"/>
    <dgm:cxn modelId="{50AE5CC3-45E3-4826-9C81-DA0ACD5A1A2E}" type="presOf" srcId="{1720D841-7398-43FB-9630-95C3FE2E82E5}" destId="{73D0FFF8-1539-4504-BE6A-4546E8C7DDA0}" srcOrd="0" destOrd="0" presId="urn:microsoft.com/office/officeart/2005/8/layout/hierarchy3"/>
    <dgm:cxn modelId="{DDE298C6-C0D6-4FF2-8FAC-B511BE251062}" type="presOf" srcId="{8E8644DE-CB57-46B4-8433-9CAAEC95891D}" destId="{B03CF326-C113-49D4-9113-955C104484B9}" srcOrd="0" destOrd="0" presId="urn:microsoft.com/office/officeart/2005/8/layout/hierarchy3"/>
    <dgm:cxn modelId="{32251ECD-6FE8-47FE-991A-EA864C392E43}" type="presOf" srcId="{47ED1E77-B681-4F94-9CBE-F91E17182DA2}" destId="{5F651A60-31B5-433E-8D0F-392901BCD393}" srcOrd="0" destOrd="0" presId="urn:microsoft.com/office/officeart/2005/8/layout/hierarchy3"/>
    <dgm:cxn modelId="{B056ADD1-EDD0-422F-BA7B-6B30AAC8A8FB}" type="presOf" srcId="{97D6A605-7691-4995-89D6-7326010337F6}" destId="{00DD1126-3AEC-4B39-A1E3-0094A8D354C5}" srcOrd="0" destOrd="0" presId="urn:microsoft.com/office/officeart/2005/8/layout/hierarchy3"/>
    <dgm:cxn modelId="{6C6AD1D5-9214-4FF2-8E8A-F07553FC86CE}" srcId="{1720D841-7398-43FB-9630-95C3FE2E82E5}" destId="{077A4B62-322E-48EE-8D59-7229C866DAEA}" srcOrd="5" destOrd="0" parTransId="{694E359E-8D42-4FA8-87D7-7DEE5B1E89F2}" sibTransId="{0844D9C6-201C-4C96-AF1A-892D8ABA6C0D}"/>
    <dgm:cxn modelId="{657CEDDD-2B2E-41B5-B710-2570FDAE62D4}" srcId="{CDF07552-3FAC-4137-876D-D836756C37A9}" destId="{97D6A605-7691-4995-89D6-7326010337F6}" srcOrd="0" destOrd="0" parTransId="{47ED1E77-B681-4F94-9CBE-F91E17182DA2}" sibTransId="{59EE6523-003D-4081-AC8E-C84159E015D8}"/>
    <dgm:cxn modelId="{AD931EE3-24EA-47F2-BB56-D7AC21DAD79E}" type="presOf" srcId="{8E8644DE-CB57-46B4-8433-9CAAEC95891D}" destId="{91F23CC7-688D-4F97-969F-1D7929B850DD}" srcOrd="1" destOrd="0" presId="urn:microsoft.com/office/officeart/2005/8/layout/hierarchy3"/>
    <dgm:cxn modelId="{4F18C4EE-9881-4B24-85B8-4FB6952CF3FA}" type="presOf" srcId="{CA9788C1-13A5-4EE0-B584-1BADA7C75BAB}" destId="{707468C7-68D3-48E1-B35B-86C9BE7C4077}" srcOrd="1" destOrd="0" presId="urn:microsoft.com/office/officeart/2005/8/layout/hierarchy3"/>
    <dgm:cxn modelId="{19176DF1-CD2B-418F-A744-6356FF935CF0}" type="presOf" srcId="{CC4F67EA-6D2E-4149-A84D-902AD5FD908D}" destId="{EFC4A321-A0B0-4737-9041-BACB7FA4411D}" srcOrd="0" destOrd="0" presId="urn:microsoft.com/office/officeart/2005/8/layout/hierarchy3"/>
    <dgm:cxn modelId="{1782DB7F-8E20-427D-89C8-B5333094D5AB}" type="presParOf" srcId="{73D0FFF8-1539-4504-BE6A-4546E8C7DDA0}" destId="{61ECB012-0BB8-40ED-860F-0E275DA38F5C}" srcOrd="0" destOrd="0" presId="urn:microsoft.com/office/officeart/2005/8/layout/hierarchy3"/>
    <dgm:cxn modelId="{354833AC-66C1-47DC-8C50-14A54050619D}" type="presParOf" srcId="{61ECB012-0BB8-40ED-860F-0E275DA38F5C}" destId="{66A607F8-555C-49F8-A1E3-91831E74651A}" srcOrd="0" destOrd="0" presId="urn:microsoft.com/office/officeart/2005/8/layout/hierarchy3"/>
    <dgm:cxn modelId="{A9D33257-1BB7-4574-8AC1-1ED7594563BF}" type="presParOf" srcId="{66A607F8-555C-49F8-A1E3-91831E74651A}" destId="{505C73A8-4A98-4699-8B65-17E6C119FFE1}" srcOrd="0" destOrd="0" presId="urn:microsoft.com/office/officeart/2005/8/layout/hierarchy3"/>
    <dgm:cxn modelId="{478153EC-059F-4371-A376-FBED8A4FDB13}" type="presParOf" srcId="{66A607F8-555C-49F8-A1E3-91831E74651A}" destId="{707468C7-68D3-48E1-B35B-86C9BE7C4077}" srcOrd="1" destOrd="0" presId="urn:microsoft.com/office/officeart/2005/8/layout/hierarchy3"/>
    <dgm:cxn modelId="{65AA29DD-2CA4-42BB-98E1-63FAFE7E61CB}" type="presParOf" srcId="{61ECB012-0BB8-40ED-860F-0E275DA38F5C}" destId="{9B41FEA7-3DD2-43DC-9699-FB910D5008B3}" srcOrd="1" destOrd="0" presId="urn:microsoft.com/office/officeart/2005/8/layout/hierarchy3"/>
    <dgm:cxn modelId="{20D44AFE-CB50-43C0-830C-7E41856B28AF}" type="presParOf" srcId="{9B41FEA7-3DD2-43DC-9699-FB910D5008B3}" destId="{F200F011-CFA3-47DF-ADBB-6A8B8FEFDCEB}" srcOrd="0" destOrd="0" presId="urn:microsoft.com/office/officeart/2005/8/layout/hierarchy3"/>
    <dgm:cxn modelId="{2A1AADD4-84DD-42AF-95E8-7776BBF1A326}" type="presParOf" srcId="{9B41FEA7-3DD2-43DC-9699-FB910D5008B3}" destId="{AEA61590-6F42-45E3-995E-C6F22675C599}" srcOrd="1" destOrd="0" presId="urn:microsoft.com/office/officeart/2005/8/layout/hierarchy3"/>
    <dgm:cxn modelId="{0E901B5D-44C6-43D7-BB17-3D49F93CE9D4}" type="presParOf" srcId="{73D0FFF8-1539-4504-BE6A-4546E8C7DDA0}" destId="{29001759-F4B3-4B89-9E7E-AFFD0E858D58}" srcOrd="1" destOrd="0" presId="urn:microsoft.com/office/officeart/2005/8/layout/hierarchy3"/>
    <dgm:cxn modelId="{83EA157E-11B6-4143-8267-5AF2C09B3E1F}" type="presParOf" srcId="{29001759-F4B3-4B89-9E7E-AFFD0E858D58}" destId="{22807C0A-91AF-4CA9-A515-2696DE58E78A}" srcOrd="0" destOrd="0" presId="urn:microsoft.com/office/officeart/2005/8/layout/hierarchy3"/>
    <dgm:cxn modelId="{64F3D967-FC5E-44F9-A79F-DEF2E03792ED}" type="presParOf" srcId="{22807C0A-91AF-4CA9-A515-2696DE58E78A}" destId="{0240443C-4AAC-4040-85AB-B6D3FC44CF23}" srcOrd="0" destOrd="0" presId="urn:microsoft.com/office/officeart/2005/8/layout/hierarchy3"/>
    <dgm:cxn modelId="{84552907-29EE-4CA5-8626-222465121AAE}" type="presParOf" srcId="{22807C0A-91AF-4CA9-A515-2696DE58E78A}" destId="{2C9F52F4-7D7A-4388-8EAF-13FF380F5659}" srcOrd="1" destOrd="0" presId="urn:microsoft.com/office/officeart/2005/8/layout/hierarchy3"/>
    <dgm:cxn modelId="{AB392055-38AE-4157-8E28-EE4C61C5E8AA}" type="presParOf" srcId="{29001759-F4B3-4B89-9E7E-AFFD0E858D58}" destId="{74555AEA-ED23-46E4-844D-11FBEEEF037A}" srcOrd="1" destOrd="0" presId="urn:microsoft.com/office/officeart/2005/8/layout/hierarchy3"/>
    <dgm:cxn modelId="{1A5E59AD-DD2D-4ECB-A2E7-A287F77AC150}" type="presParOf" srcId="{74555AEA-ED23-46E4-844D-11FBEEEF037A}" destId="{829E2B15-4D31-422A-8650-0307F820F6AD}" srcOrd="0" destOrd="0" presId="urn:microsoft.com/office/officeart/2005/8/layout/hierarchy3"/>
    <dgm:cxn modelId="{F6923FFD-7B4D-4119-9FEB-24BC9B907E12}" type="presParOf" srcId="{74555AEA-ED23-46E4-844D-11FBEEEF037A}" destId="{3578A19B-9552-44D0-B2A1-8A7FB635CE8B}" srcOrd="1" destOrd="0" presId="urn:microsoft.com/office/officeart/2005/8/layout/hierarchy3"/>
    <dgm:cxn modelId="{E02E2097-5D7D-441C-86F0-4201C327EC3B}" type="presParOf" srcId="{73D0FFF8-1539-4504-BE6A-4546E8C7DDA0}" destId="{12A592A9-F0AC-4DE7-BDC3-83CD7930EBE3}" srcOrd="2" destOrd="0" presId="urn:microsoft.com/office/officeart/2005/8/layout/hierarchy3"/>
    <dgm:cxn modelId="{A90267DF-B2EF-426C-B0A1-368809CBB285}" type="presParOf" srcId="{12A592A9-F0AC-4DE7-BDC3-83CD7930EBE3}" destId="{0B953B79-26E1-4A26-AC04-B1CA8FAD3FE4}" srcOrd="0" destOrd="0" presId="urn:microsoft.com/office/officeart/2005/8/layout/hierarchy3"/>
    <dgm:cxn modelId="{D6ADD8F2-EC7F-451B-B929-BC6C167D7AA1}" type="presParOf" srcId="{0B953B79-26E1-4A26-AC04-B1CA8FAD3FE4}" destId="{EF3E3BCB-5C90-4A00-976A-BA22CBA59066}" srcOrd="0" destOrd="0" presId="urn:microsoft.com/office/officeart/2005/8/layout/hierarchy3"/>
    <dgm:cxn modelId="{3417B47E-C832-4962-ADBC-1FDD661C719E}" type="presParOf" srcId="{0B953B79-26E1-4A26-AC04-B1CA8FAD3FE4}" destId="{350F1148-6D86-432E-AC5C-2F08BEF1C5FF}" srcOrd="1" destOrd="0" presId="urn:microsoft.com/office/officeart/2005/8/layout/hierarchy3"/>
    <dgm:cxn modelId="{83B0B1EF-2068-43D1-A86B-519CDDD8C4AD}" type="presParOf" srcId="{12A592A9-F0AC-4DE7-BDC3-83CD7930EBE3}" destId="{E50C397F-2E99-4DB3-B3E0-E80FF90824F4}" srcOrd="1" destOrd="0" presId="urn:microsoft.com/office/officeart/2005/8/layout/hierarchy3"/>
    <dgm:cxn modelId="{7CE8F40E-E920-4BAF-8764-BCE911B76CDC}" type="presParOf" srcId="{E50C397F-2E99-4DB3-B3E0-E80FF90824F4}" destId="{5F651A60-31B5-433E-8D0F-392901BCD393}" srcOrd="0" destOrd="0" presId="urn:microsoft.com/office/officeart/2005/8/layout/hierarchy3"/>
    <dgm:cxn modelId="{13AC2A2C-881B-4CAC-8AF3-89D6F68D8C17}" type="presParOf" srcId="{E50C397F-2E99-4DB3-B3E0-E80FF90824F4}" destId="{00DD1126-3AEC-4B39-A1E3-0094A8D354C5}" srcOrd="1" destOrd="0" presId="urn:microsoft.com/office/officeart/2005/8/layout/hierarchy3"/>
    <dgm:cxn modelId="{53B3EBE1-46A7-4AAD-9876-6701401AECD7}" type="presParOf" srcId="{73D0FFF8-1539-4504-BE6A-4546E8C7DDA0}" destId="{047630BA-7F06-4F61-BDB9-CDF85F668CB2}" srcOrd="3" destOrd="0" presId="urn:microsoft.com/office/officeart/2005/8/layout/hierarchy3"/>
    <dgm:cxn modelId="{E6434C76-5C59-4CFC-BDCF-6EBB8B08A4B8}" type="presParOf" srcId="{047630BA-7F06-4F61-BDB9-CDF85F668CB2}" destId="{76526187-53B9-4FFA-8EE6-F3527E7C531E}" srcOrd="0" destOrd="0" presId="urn:microsoft.com/office/officeart/2005/8/layout/hierarchy3"/>
    <dgm:cxn modelId="{C1FE71B0-B0C5-4C53-BF5F-D3D8380C14B2}" type="presParOf" srcId="{76526187-53B9-4FFA-8EE6-F3527E7C531E}" destId="{B03CF326-C113-49D4-9113-955C104484B9}" srcOrd="0" destOrd="0" presId="urn:microsoft.com/office/officeart/2005/8/layout/hierarchy3"/>
    <dgm:cxn modelId="{693C065E-3B2E-404D-8FAD-EBDD0D3BA74D}" type="presParOf" srcId="{76526187-53B9-4FFA-8EE6-F3527E7C531E}" destId="{91F23CC7-688D-4F97-969F-1D7929B850DD}" srcOrd="1" destOrd="0" presId="urn:microsoft.com/office/officeart/2005/8/layout/hierarchy3"/>
    <dgm:cxn modelId="{553CBC81-2F57-490E-B0A5-D32268688640}" type="presParOf" srcId="{047630BA-7F06-4F61-BDB9-CDF85F668CB2}" destId="{E1369777-9EA9-4554-834F-EAC362E2CD8F}" srcOrd="1" destOrd="0" presId="urn:microsoft.com/office/officeart/2005/8/layout/hierarchy3"/>
    <dgm:cxn modelId="{5233CADD-F28C-4812-A831-491AAC9DE36A}" type="presParOf" srcId="{E1369777-9EA9-4554-834F-EAC362E2CD8F}" destId="{37BCA4CC-7C16-4531-82CD-C189698ACB2C}" srcOrd="0" destOrd="0" presId="urn:microsoft.com/office/officeart/2005/8/layout/hierarchy3"/>
    <dgm:cxn modelId="{93382D4E-3EC9-497F-80DA-D3310F9B40D6}" type="presParOf" srcId="{E1369777-9EA9-4554-834F-EAC362E2CD8F}" destId="{EFC4A321-A0B0-4737-9041-BACB7FA4411D}" srcOrd="1" destOrd="0" presId="urn:microsoft.com/office/officeart/2005/8/layout/hierarchy3"/>
    <dgm:cxn modelId="{A1264AB3-02E6-4A89-8B3F-6D0414F01233}" type="presParOf" srcId="{73D0FFF8-1539-4504-BE6A-4546E8C7DDA0}" destId="{0BE18857-A9AD-48A5-A6DC-E2455B1443BB}" srcOrd="4" destOrd="0" presId="urn:microsoft.com/office/officeart/2005/8/layout/hierarchy3"/>
    <dgm:cxn modelId="{9D29ED3D-231C-4EBD-8E9E-1D322C1C3430}" type="presParOf" srcId="{0BE18857-A9AD-48A5-A6DC-E2455B1443BB}" destId="{58AE08D3-8EE7-4175-B064-4ACAF15D4710}" srcOrd="0" destOrd="0" presId="urn:microsoft.com/office/officeart/2005/8/layout/hierarchy3"/>
    <dgm:cxn modelId="{C8CD7A53-9AE8-4895-A17F-C069FB31E468}" type="presParOf" srcId="{58AE08D3-8EE7-4175-B064-4ACAF15D4710}" destId="{C7A3EB30-A149-4906-9B5C-572BE0BC1B74}" srcOrd="0" destOrd="0" presId="urn:microsoft.com/office/officeart/2005/8/layout/hierarchy3"/>
    <dgm:cxn modelId="{CBFA8241-9304-4FB0-B412-7857B73B6B79}" type="presParOf" srcId="{58AE08D3-8EE7-4175-B064-4ACAF15D4710}" destId="{799CF7E6-C897-4A40-8DCE-3FA1999CA9B3}" srcOrd="1" destOrd="0" presId="urn:microsoft.com/office/officeart/2005/8/layout/hierarchy3"/>
    <dgm:cxn modelId="{1936A24B-954A-4E37-8FEF-20A15A1584D4}" type="presParOf" srcId="{0BE18857-A9AD-48A5-A6DC-E2455B1443BB}" destId="{AADF0C2F-AFF8-4937-96C0-256BD0CE6754}" srcOrd="1" destOrd="0" presId="urn:microsoft.com/office/officeart/2005/8/layout/hierarchy3"/>
    <dgm:cxn modelId="{6F2FA042-E63D-4BD4-A055-6FC657EDB348}" type="presParOf" srcId="{AADF0C2F-AFF8-4937-96C0-256BD0CE6754}" destId="{CB318058-013D-4CBE-A1B4-5B6DE6DF8547}" srcOrd="0" destOrd="0" presId="urn:microsoft.com/office/officeart/2005/8/layout/hierarchy3"/>
    <dgm:cxn modelId="{0B8E8AA1-EDEC-43AF-8E12-E5B02325B639}" type="presParOf" srcId="{AADF0C2F-AFF8-4937-96C0-256BD0CE6754}" destId="{1D691CD0-BC3A-4312-95EE-8F023CC7419A}" srcOrd="1" destOrd="0" presId="urn:microsoft.com/office/officeart/2005/8/layout/hierarchy3"/>
    <dgm:cxn modelId="{9AB6B468-C310-4481-B8A0-385F732E358D}" type="presParOf" srcId="{73D0FFF8-1539-4504-BE6A-4546E8C7DDA0}" destId="{FE00FBFE-9365-490F-A385-72F8E613CAA4}" srcOrd="5" destOrd="0" presId="urn:microsoft.com/office/officeart/2005/8/layout/hierarchy3"/>
    <dgm:cxn modelId="{7D36C422-96BB-44DA-8FC4-28243257C575}" type="presParOf" srcId="{FE00FBFE-9365-490F-A385-72F8E613CAA4}" destId="{C672F05E-D6CA-4C81-820E-2EE391D85745}" srcOrd="0" destOrd="0" presId="urn:microsoft.com/office/officeart/2005/8/layout/hierarchy3"/>
    <dgm:cxn modelId="{4A62BF4D-00E6-4A46-9B94-62B3B1FE91E1}" type="presParOf" srcId="{C672F05E-D6CA-4C81-820E-2EE391D85745}" destId="{95FFD7C1-742B-4067-B99A-F5AEE5AE59BE}" srcOrd="0" destOrd="0" presId="urn:microsoft.com/office/officeart/2005/8/layout/hierarchy3"/>
    <dgm:cxn modelId="{C8413868-9B68-457A-BA65-229859E4752F}" type="presParOf" srcId="{C672F05E-D6CA-4C81-820E-2EE391D85745}" destId="{8AA0C3FA-5949-4DFA-8AA5-905D10331F24}" srcOrd="1" destOrd="0" presId="urn:microsoft.com/office/officeart/2005/8/layout/hierarchy3"/>
    <dgm:cxn modelId="{3006B6D2-AE1C-4B57-B1A9-139C7ABE319B}" type="presParOf" srcId="{FE00FBFE-9365-490F-A385-72F8E613CAA4}" destId="{157E6F04-222A-451A-B16A-C4D40DCA2E74}" srcOrd="1" destOrd="0" presId="urn:microsoft.com/office/officeart/2005/8/layout/hierarchy3"/>
    <dgm:cxn modelId="{19EAB2E2-60C0-4B36-BC1E-60FC948D3CAF}" type="presParOf" srcId="{157E6F04-222A-451A-B16A-C4D40DCA2E74}" destId="{7B00BA66-C392-4465-9E5B-847F1B0EA150}" srcOrd="0" destOrd="0" presId="urn:microsoft.com/office/officeart/2005/8/layout/hierarchy3"/>
    <dgm:cxn modelId="{5C0DDD40-2D9F-40B3-87AA-2A9DCA541AE6}" type="presParOf" srcId="{157E6F04-222A-451A-B16A-C4D40DCA2E74}" destId="{60142056-D25E-4C52-A0AA-CC1F7A90CA0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5102BB-65A3-41B2-A195-366E35B422CF}" type="doc">
      <dgm:prSet loTypeId="urn:microsoft.com/office/officeart/2005/8/layout/hierarchy3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6087A3F-12B9-4048-9430-2B9A2F4EE4CB}">
      <dgm:prSet/>
      <dgm:spPr/>
      <dgm:t>
        <a:bodyPr/>
        <a:lstStyle/>
        <a:p>
          <a:r>
            <a:rPr lang="en-US"/>
            <a:t>F. Mercier</a:t>
          </a:r>
        </a:p>
      </dgm:t>
    </dgm:pt>
    <dgm:pt modelId="{59F0DD20-A585-4EFA-998E-9CF031ABC625}" type="parTrans" cxnId="{44D02166-F24E-4197-8E6C-52792C9BE8E2}">
      <dgm:prSet/>
      <dgm:spPr/>
      <dgm:t>
        <a:bodyPr/>
        <a:lstStyle/>
        <a:p>
          <a:endParaRPr lang="en-US"/>
        </a:p>
      </dgm:t>
    </dgm:pt>
    <dgm:pt modelId="{5D7CD643-85C2-4360-90BE-11668D425193}" type="sibTrans" cxnId="{44D02166-F24E-4197-8E6C-52792C9BE8E2}">
      <dgm:prSet/>
      <dgm:spPr/>
      <dgm:t>
        <a:bodyPr/>
        <a:lstStyle/>
        <a:p>
          <a:endParaRPr lang="en-US"/>
        </a:p>
      </dgm:t>
    </dgm:pt>
    <dgm:pt modelId="{86662D7C-9A6B-434A-B219-05D379582CD2}">
      <dgm:prSet/>
      <dgm:spPr/>
      <dgm:t>
        <a:bodyPr/>
        <a:lstStyle/>
        <a:p>
          <a:r>
            <a:rPr lang="en-US"/>
            <a:t>test for coagulopathy</a:t>
          </a:r>
        </a:p>
      </dgm:t>
    </dgm:pt>
    <dgm:pt modelId="{3DFDDF3B-0D3B-4E1B-BF65-7969237493ED}" type="parTrans" cxnId="{0AFFE7EA-1BE3-49E1-98B5-3428DEDAB821}">
      <dgm:prSet/>
      <dgm:spPr/>
      <dgm:t>
        <a:bodyPr/>
        <a:lstStyle/>
        <a:p>
          <a:endParaRPr lang="en-US"/>
        </a:p>
      </dgm:t>
    </dgm:pt>
    <dgm:pt modelId="{97A32CCA-2176-4FC3-A9F1-4C63D5B4FC7F}" type="sibTrans" cxnId="{0AFFE7EA-1BE3-49E1-98B5-3428DEDAB821}">
      <dgm:prSet/>
      <dgm:spPr/>
      <dgm:t>
        <a:bodyPr/>
        <a:lstStyle/>
        <a:p>
          <a:endParaRPr lang="en-US"/>
        </a:p>
      </dgm:t>
    </dgm:pt>
    <dgm:pt modelId="{147BB572-EB44-43ED-B409-CE56749EB988}">
      <dgm:prSet/>
      <dgm:spPr/>
      <dgm:t>
        <a:bodyPr/>
        <a:lstStyle/>
        <a:p>
          <a:r>
            <a:rPr lang="en-US"/>
            <a:t>M. Knight</a:t>
          </a:r>
        </a:p>
      </dgm:t>
    </dgm:pt>
    <dgm:pt modelId="{F7A971F5-B4CE-4275-B957-7214B05DCF65}" type="parTrans" cxnId="{94428909-62C3-4A1C-905F-16FC18E22FD0}">
      <dgm:prSet/>
      <dgm:spPr/>
      <dgm:t>
        <a:bodyPr/>
        <a:lstStyle/>
        <a:p>
          <a:endParaRPr lang="en-US"/>
        </a:p>
      </dgm:t>
    </dgm:pt>
    <dgm:pt modelId="{67531A06-4FF6-4A09-9A3B-034E34B16E8B}" type="sibTrans" cxnId="{94428909-62C3-4A1C-905F-16FC18E22FD0}">
      <dgm:prSet/>
      <dgm:spPr/>
      <dgm:t>
        <a:bodyPr/>
        <a:lstStyle/>
        <a:p>
          <a:endParaRPr lang="en-US"/>
        </a:p>
      </dgm:t>
    </dgm:pt>
    <dgm:pt modelId="{863238BB-9E9B-430F-8FC0-9405EE225953}">
      <dgm:prSet/>
      <dgm:spPr/>
      <dgm:t>
        <a:bodyPr/>
        <a:lstStyle/>
        <a:p>
          <a:r>
            <a:rPr lang="en-US"/>
            <a:t>proper RCT needed</a:t>
          </a:r>
        </a:p>
      </dgm:t>
    </dgm:pt>
    <dgm:pt modelId="{739774A4-9F7E-450D-AD45-F5F34AAF0258}" type="parTrans" cxnId="{FBA0EB5C-6112-4158-A0B8-383DD3E1D58A}">
      <dgm:prSet/>
      <dgm:spPr/>
      <dgm:t>
        <a:bodyPr/>
        <a:lstStyle/>
        <a:p>
          <a:endParaRPr lang="en-US"/>
        </a:p>
      </dgm:t>
    </dgm:pt>
    <dgm:pt modelId="{6405B880-2617-4C3C-8763-8BF9F30DEC6A}" type="sibTrans" cxnId="{FBA0EB5C-6112-4158-A0B8-383DD3E1D58A}">
      <dgm:prSet/>
      <dgm:spPr/>
      <dgm:t>
        <a:bodyPr/>
        <a:lstStyle/>
        <a:p>
          <a:endParaRPr lang="en-US"/>
        </a:p>
      </dgm:t>
    </dgm:pt>
    <dgm:pt modelId="{700396B9-AA31-41A1-90A9-E91CA68C4C9B}">
      <dgm:prSet/>
      <dgm:spPr/>
      <dgm:t>
        <a:bodyPr/>
        <a:lstStyle/>
        <a:p>
          <a:r>
            <a:rPr lang="en-US"/>
            <a:t>D. Surbek</a:t>
          </a:r>
        </a:p>
      </dgm:t>
    </dgm:pt>
    <dgm:pt modelId="{4E5D4BB0-E40A-4B65-83FC-4BE10B4DA241}" type="parTrans" cxnId="{C2A8EF37-9F63-4A65-BE78-310A9E34F682}">
      <dgm:prSet/>
      <dgm:spPr/>
      <dgm:t>
        <a:bodyPr/>
        <a:lstStyle/>
        <a:p>
          <a:endParaRPr lang="en-US"/>
        </a:p>
      </dgm:t>
    </dgm:pt>
    <dgm:pt modelId="{450C99BB-CB8A-4192-B3A3-067034976D0B}" type="sibTrans" cxnId="{C2A8EF37-9F63-4A65-BE78-310A9E34F682}">
      <dgm:prSet/>
      <dgm:spPr/>
      <dgm:t>
        <a:bodyPr/>
        <a:lstStyle/>
        <a:p>
          <a:endParaRPr lang="en-US"/>
        </a:p>
      </dgm:t>
    </dgm:pt>
    <dgm:pt modelId="{410CEE77-B510-4736-AE28-28F25B0339A1}">
      <dgm:prSet/>
      <dgm:spPr/>
      <dgm:t>
        <a:bodyPr/>
        <a:lstStyle/>
        <a:p>
          <a:r>
            <a:rPr lang="en-US"/>
            <a:t>it works in my patients</a:t>
          </a:r>
        </a:p>
      </dgm:t>
    </dgm:pt>
    <dgm:pt modelId="{CE087BA0-7AA5-46F2-AB12-1E79BA19B62F}" type="parTrans" cxnId="{0C645989-948E-467C-9D10-7CC703E7FB9B}">
      <dgm:prSet/>
      <dgm:spPr/>
      <dgm:t>
        <a:bodyPr/>
        <a:lstStyle/>
        <a:p>
          <a:endParaRPr lang="en-US"/>
        </a:p>
      </dgm:t>
    </dgm:pt>
    <dgm:pt modelId="{A214012A-A255-48EF-96B3-D3D4F06C2060}" type="sibTrans" cxnId="{0C645989-948E-467C-9D10-7CC703E7FB9B}">
      <dgm:prSet/>
      <dgm:spPr/>
      <dgm:t>
        <a:bodyPr/>
        <a:lstStyle/>
        <a:p>
          <a:endParaRPr lang="en-US"/>
        </a:p>
      </dgm:t>
    </dgm:pt>
    <dgm:pt modelId="{DE7855F2-3111-4BEE-91E6-A097A413BAC6}">
      <dgm:prSet/>
      <dgm:spPr/>
      <dgm:t>
        <a:bodyPr/>
        <a:lstStyle/>
        <a:p>
          <a:r>
            <a:rPr lang="en-US"/>
            <a:t>NovoNordisk</a:t>
          </a:r>
        </a:p>
      </dgm:t>
    </dgm:pt>
    <dgm:pt modelId="{C9913E83-269D-4680-9FC9-3BD1DE730B37}" type="parTrans" cxnId="{1B983730-21AA-4FB9-ACB7-CCB426730192}">
      <dgm:prSet/>
      <dgm:spPr/>
      <dgm:t>
        <a:bodyPr/>
        <a:lstStyle/>
        <a:p>
          <a:endParaRPr lang="en-US"/>
        </a:p>
      </dgm:t>
    </dgm:pt>
    <dgm:pt modelId="{0D5710B5-2079-443B-BA90-A76062531E89}" type="sibTrans" cxnId="{1B983730-21AA-4FB9-ACB7-CCB426730192}">
      <dgm:prSet/>
      <dgm:spPr/>
      <dgm:t>
        <a:bodyPr/>
        <a:lstStyle/>
        <a:p>
          <a:endParaRPr lang="en-US"/>
        </a:p>
      </dgm:t>
    </dgm:pt>
    <dgm:pt modelId="{5432BC80-BA2E-4926-B602-153401D31647}">
      <dgm:prSet/>
      <dgm:spPr/>
      <dgm:t>
        <a:bodyPr/>
        <a:lstStyle/>
        <a:p>
          <a:r>
            <a:rPr lang="en-US"/>
            <a:t>rFVIIa efficacious and safe</a:t>
          </a:r>
        </a:p>
      </dgm:t>
    </dgm:pt>
    <dgm:pt modelId="{80966C8C-5EDA-4BB7-AF87-510CFBB15C6C}" type="parTrans" cxnId="{57652FE1-B8B1-4044-A5EA-659AE8DF9BC0}">
      <dgm:prSet/>
      <dgm:spPr/>
      <dgm:t>
        <a:bodyPr/>
        <a:lstStyle/>
        <a:p>
          <a:endParaRPr lang="en-US"/>
        </a:p>
      </dgm:t>
    </dgm:pt>
    <dgm:pt modelId="{11000734-B298-4F96-9F86-6CF464FE3AE1}" type="sibTrans" cxnId="{57652FE1-B8B1-4044-A5EA-659AE8DF9BC0}">
      <dgm:prSet/>
      <dgm:spPr/>
      <dgm:t>
        <a:bodyPr/>
        <a:lstStyle/>
        <a:p>
          <a:endParaRPr lang="en-US"/>
        </a:p>
      </dgm:t>
    </dgm:pt>
    <dgm:pt modelId="{66AC189C-B1E4-4C5D-AC3F-174D78CAB4A9}">
      <dgm:prSet/>
      <dgm:spPr/>
      <dgm:t>
        <a:bodyPr/>
        <a:lstStyle/>
        <a:p>
          <a:r>
            <a:rPr lang="en-US"/>
            <a:t>EMA</a:t>
          </a:r>
        </a:p>
      </dgm:t>
    </dgm:pt>
    <dgm:pt modelId="{4D4748A6-EFE2-4091-B7ED-9C0E95E7DA4F}" type="parTrans" cxnId="{047FBF50-5647-43DE-9D12-8F3C903648B5}">
      <dgm:prSet/>
      <dgm:spPr/>
      <dgm:t>
        <a:bodyPr/>
        <a:lstStyle/>
        <a:p>
          <a:endParaRPr lang="en-US"/>
        </a:p>
      </dgm:t>
    </dgm:pt>
    <dgm:pt modelId="{28423FC8-9AE9-449C-B6AC-1D3710172EDF}" type="sibTrans" cxnId="{047FBF50-5647-43DE-9D12-8F3C903648B5}">
      <dgm:prSet/>
      <dgm:spPr/>
      <dgm:t>
        <a:bodyPr/>
        <a:lstStyle/>
        <a:p>
          <a:endParaRPr lang="en-US"/>
        </a:p>
      </dgm:t>
    </dgm:pt>
    <dgm:pt modelId="{9C31B59F-EC6D-45F2-8105-218CFDE1DC65}">
      <dgm:prSet/>
      <dgm:spPr/>
      <dgm:t>
        <a:bodyPr/>
        <a:lstStyle/>
        <a:p>
          <a:r>
            <a:rPr lang="en-US"/>
            <a:t>?</a:t>
          </a:r>
        </a:p>
      </dgm:t>
    </dgm:pt>
    <dgm:pt modelId="{68DF74FE-298D-4FCD-8BAC-B2FA1AF30503}" type="parTrans" cxnId="{77AF4B43-DC23-428D-B652-E36EB999FDDC}">
      <dgm:prSet/>
      <dgm:spPr/>
      <dgm:t>
        <a:bodyPr/>
        <a:lstStyle/>
        <a:p>
          <a:endParaRPr lang="en-US"/>
        </a:p>
      </dgm:t>
    </dgm:pt>
    <dgm:pt modelId="{5047FB11-979C-4421-9746-9542E009C645}" type="sibTrans" cxnId="{77AF4B43-DC23-428D-B652-E36EB999FDDC}">
      <dgm:prSet/>
      <dgm:spPr/>
      <dgm:t>
        <a:bodyPr/>
        <a:lstStyle/>
        <a:p>
          <a:endParaRPr lang="en-US"/>
        </a:p>
      </dgm:t>
    </dgm:pt>
    <dgm:pt modelId="{9A42F12B-8E6E-4991-A174-E681F1C97A8E}" type="pres">
      <dgm:prSet presAssocID="{F15102BB-65A3-41B2-A195-366E35B422C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D402CD-2883-497D-AFEE-C61F9A05374B}" type="pres">
      <dgm:prSet presAssocID="{56087A3F-12B9-4048-9430-2B9A2F4EE4CB}" presName="root" presStyleCnt="0"/>
      <dgm:spPr/>
    </dgm:pt>
    <dgm:pt modelId="{56364D9A-ED38-4B7D-88B9-C4C1AA6E348D}" type="pres">
      <dgm:prSet presAssocID="{56087A3F-12B9-4048-9430-2B9A2F4EE4CB}" presName="rootComposite" presStyleCnt="0"/>
      <dgm:spPr/>
    </dgm:pt>
    <dgm:pt modelId="{EA330DC1-DBEF-4B2B-9382-EFF24DD58FA3}" type="pres">
      <dgm:prSet presAssocID="{56087A3F-12B9-4048-9430-2B9A2F4EE4CB}" presName="rootText" presStyleLbl="node1" presStyleIdx="0" presStyleCnt="5"/>
      <dgm:spPr/>
    </dgm:pt>
    <dgm:pt modelId="{8EAAC827-D261-4B7B-9EAB-E8D48C465EE5}" type="pres">
      <dgm:prSet presAssocID="{56087A3F-12B9-4048-9430-2B9A2F4EE4CB}" presName="rootConnector" presStyleLbl="node1" presStyleIdx="0" presStyleCnt="5"/>
      <dgm:spPr/>
    </dgm:pt>
    <dgm:pt modelId="{D7E63CE3-7711-404B-AFED-9A021BD19C62}" type="pres">
      <dgm:prSet presAssocID="{56087A3F-12B9-4048-9430-2B9A2F4EE4CB}" presName="childShape" presStyleCnt="0"/>
      <dgm:spPr/>
    </dgm:pt>
    <dgm:pt modelId="{4D6E1C12-2143-4FCB-98B2-F8A1926055B4}" type="pres">
      <dgm:prSet presAssocID="{3DFDDF3B-0D3B-4E1B-BF65-7969237493ED}" presName="Name13" presStyleLbl="parChTrans1D2" presStyleIdx="0" presStyleCnt="5"/>
      <dgm:spPr/>
    </dgm:pt>
    <dgm:pt modelId="{D85244F3-E49D-4ECD-AFE4-8F855155378A}" type="pres">
      <dgm:prSet presAssocID="{86662D7C-9A6B-434A-B219-05D379582CD2}" presName="childText" presStyleLbl="bgAcc1" presStyleIdx="0" presStyleCnt="5">
        <dgm:presLayoutVars>
          <dgm:bulletEnabled val="1"/>
        </dgm:presLayoutVars>
      </dgm:prSet>
      <dgm:spPr/>
    </dgm:pt>
    <dgm:pt modelId="{6DD555A8-D0E7-4238-ADF0-DE5588A0BD8B}" type="pres">
      <dgm:prSet presAssocID="{147BB572-EB44-43ED-B409-CE56749EB988}" presName="root" presStyleCnt="0"/>
      <dgm:spPr/>
    </dgm:pt>
    <dgm:pt modelId="{39A1672D-E336-4F0A-A7F6-F82ECDCEF082}" type="pres">
      <dgm:prSet presAssocID="{147BB572-EB44-43ED-B409-CE56749EB988}" presName="rootComposite" presStyleCnt="0"/>
      <dgm:spPr/>
    </dgm:pt>
    <dgm:pt modelId="{FC8669AF-D295-4412-9D46-EAE67830FD6F}" type="pres">
      <dgm:prSet presAssocID="{147BB572-EB44-43ED-B409-CE56749EB988}" presName="rootText" presStyleLbl="node1" presStyleIdx="1" presStyleCnt="5"/>
      <dgm:spPr/>
    </dgm:pt>
    <dgm:pt modelId="{56F85C83-9C1A-4583-B28B-505A73860417}" type="pres">
      <dgm:prSet presAssocID="{147BB572-EB44-43ED-B409-CE56749EB988}" presName="rootConnector" presStyleLbl="node1" presStyleIdx="1" presStyleCnt="5"/>
      <dgm:spPr/>
    </dgm:pt>
    <dgm:pt modelId="{5DD23BB9-C3EC-436E-9383-422B713DE0C3}" type="pres">
      <dgm:prSet presAssocID="{147BB572-EB44-43ED-B409-CE56749EB988}" presName="childShape" presStyleCnt="0"/>
      <dgm:spPr/>
    </dgm:pt>
    <dgm:pt modelId="{C8D6D2A4-E42E-4D17-A263-8CD2EA8ED72B}" type="pres">
      <dgm:prSet presAssocID="{739774A4-9F7E-450D-AD45-F5F34AAF0258}" presName="Name13" presStyleLbl="parChTrans1D2" presStyleIdx="1" presStyleCnt="5"/>
      <dgm:spPr/>
    </dgm:pt>
    <dgm:pt modelId="{8AE2B505-2108-4572-8D7E-299FB30C58B9}" type="pres">
      <dgm:prSet presAssocID="{863238BB-9E9B-430F-8FC0-9405EE225953}" presName="childText" presStyleLbl="bgAcc1" presStyleIdx="1" presStyleCnt="5">
        <dgm:presLayoutVars>
          <dgm:bulletEnabled val="1"/>
        </dgm:presLayoutVars>
      </dgm:prSet>
      <dgm:spPr/>
    </dgm:pt>
    <dgm:pt modelId="{1B227AED-45B6-41FF-A752-A631AAD91042}" type="pres">
      <dgm:prSet presAssocID="{700396B9-AA31-41A1-90A9-E91CA68C4C9B}" presName="root" presStyleCnt="0"/>
      <dgm:spPr/>
    </dgm:pt>
    <dgm:pt modelId="{AC6412F8-7989-4953-8837-16BDEE27DD6E}" type="pres">
      <dgm:prSet presAssocID="{700396B9-AA31-41A1-90A9-E91CA68C4C9B}" presName="rootComposite" presStyleCnt="0"/>
      <dgm:spPr/>
    </dgm:pt>
    <dgm:pt modelId="{88C300EC-5EB7-436B-9D82-620BB530F4B8}" type="pres">
      <dgm:prSet presAssocID="{700396B9-AA31-41A1-90A9-E91CA68C4C9B}" presName="rootText" presStyleLbl="node1" presStyleIdx="2" presStyleCnt="5"/>
      <dgm:spPr/>
    </dgm:pt>
    <dgm:pt modelId="{A661B197-4E8E-43E2-B45C-449578691C3C}" type="pres">
      <dgm:prSet presAssocID="{700396B9-AA31-41A1-90A9-E91CA68C4C9B}" presName="rootConnector" presStyleLbl="node1" presStyleIdx="2" presStyleCnt="5"/>
      <dgm:spPr/>
    </dgm:pt>
    <dgm:pt modelId="{1B8B3A8B-F3C5-4B7E-A3FA-E5884E8C208B}" type="pres">
      <dgm:prSet presAssocID="{700396B9-AA31-41A1-90A9-E91CA68C4C9B}" presName="childShape" presStyleCnt="0"/>
      <dgm:spPr/>
    </dgm:pt>
    <dgm:pt modelId="{072F8AEA-244C-435C-9EDD-38976D146881}" type="pres">
      <dgm:prSet presAssocID="{CE087BA0-7AA5-46F2-AB12-1E79BA19B62F}" presName="Name13" presStyleLbl="parChTrans1D2" presStyleIdx="2" presStyleCnt="5"/>
      <dgm:spPr/>
    </dgm:pt>
    <dgm:pt modelId="{5938AF36-B612-4F95-8580-3BEB1C2F8AA6}" type="pres">
      <dgm:prSet presAssocID="{410CEE77-B510-4736-AE28-28F25B0339A1}" presName="childText" presStyleLbl="bgAcc1" presStyleIdx="2" presStyleCnt="5">
        <dgm:presLayoutVars>
          <dgm:bulletEnabled val="1"/>
        </dgm:presLayoutVars>
      </dgm:prSet>
      <dgm:spPr/>
    </dgm:pt>
    <dgm:pt modelId="{39EBAC5D-3ADF-4765-8B27-2108044E3F58}" type="pres">
      <dgm:prSet presAssocID="{DE7855F2-3111-4BEE-91E6-A097A413BAC6}" presName="root" presStyleCnt="0"/>
      <dgm:spPr/>
    </dgm:pt>
    <dgm:pt modelId="{D3EF0339-2E21-41EC-BE48-C4F3A0FA79FB}" type="pres">
      <dgm:prSet presAssocID="{DE7855F2-3111-4BEE-91E6-A097A413BAC6}" presName="rootComposite" presStyleCnt="0"/>
      <dgm:spPr/>
    </dgm:pt>
    <dgm:pt modelId="{86F8C694-6645-4243-8539-6693FAC4CAE0}" type="pres">
      <dgm:prSet presAssocID="{DE7855F2-3111-4BEE-91E6-A097A413BAC6}" presName="rootText" presStyleLbl="node1" presStyleIdx="3" presStyleCnt="5"/>
      <dgm:spPr/>
    </dgm:pt>
    <dgm:pt modelId="{6850D247-05F1-4C85-B55D-0B735754C5F8}" type="pres">
      <dgm:prSet presAssocID="{DE7855F2-3111-4BEE-91E6-A097A413BAC6}" presName="rootConnector" presStyleLbl="node1" presStyleIdx="3" presStyleCnt="5"/>
      <dgm:spPr/>
    </dgm:pt>
    <dgm:pt modelId="{61371932-850C-40D3-A97D-6A8480750194}" type="pres">
      <dgm:prSet presAssocID="{DE7855F2-3111-4BEE-91E6-A097A413BAC6}" presName="childShape" presStyleCnt="0"/>
      <dgm:spPr/>
    </dgm:pt>
    <dgm:pt modelId="{0987F718-A882-415A-9499-9863C7EF6AF4}" type="pres">
      <dgm:prSet presAssocID="{80966C8C-5EDA-4BB7-AF87-510CFBB15C6C}" presName="Name13" presStyleLbl="parChTrans1D2" presStyleIdx="3" presStyleCnt="5"/>
      <dgm:spPr/>
    </dgm:pt>
    <dgm:pt modelId="{8EACCBA5-9A32-40B2-8288-DA25180D2C8C}" type="pres">
      <dgm:prSet presAssocID="{5432BC80-BA2E-4926-B602-153401D31647}" presName="childText" presStyleLbl="bgAcc1" presStyleIdx="3" presStyleCnt="5">
        <dgm:presLayoutVars>
          <dgm:bulletEnabled val="1"/>
        </dgm:presLayoutVars>
      </dgm:prSet>
      <dgm:spPr/>
    </dgm:pt>
    <dgm:pt modelId="{89834251-E7E1-493E-814A-D9546A013FCB}" type="pres">
      <dgm:prSet presAssocID="{66AC189C-B1E4-4C5D-AC3F-174D78CAB4A9}" presName="root" presStyleCnt="0"/>
      <dgm:spPr/>
    </dgm:pt>
    <dgm:pt modelId="{8B2EB525-E845-4046-91C1-E02AE47E92FC}" type="pres">
      <dgm:prSet presAssocID="{66AC189C-B1E4-4C5D-AC3F-174D78CAB4A9}" presName="rootComposite" presStyleCnt="0"/>
      <dgm:spPr/>
    </dgm:pt>
    <dgm:pt modelId="{2315380E-F184-4CDD-B5C1-1EC0D6198F13}" type="pres">
      <dgm:prSet presAssocID="{66AC189C-B1E4-4C5D-AC3F-174D78CAB4A9}" presName="rootText" presStyleLbl="node1" presStyleIdx="4" presStyleCnt="5"/>
      <dgm:spPr/>
    </dgm:pt>
    <dgm:pt modelId="{DC1CA8D0-F6ED-46B8-A297-EAD75A01FCE4}" type="pres">
      <dgm:prSet presAssocID="{66AC189C-B1E4-4C5D-AC3F-174D78CAB4A9}" presName="rootConnector" presStyleLbl="node1" presStyleIdx="4" presStyleCnt="5"/>
      <dgm:spPr/>
    </dgm:pt>
    <dgm:pt modelId="{D0A45631-E425-4AFE-BB14-443744F35CBC}" type="pres">
      <dgm:prSet presAssocID="{66AC189C-B1E4-4C5D-AC3F-174D78CAB4A9}" presName="childShape" presStyleCnt="0"/>
      <dgm:spPr/>
    </dgm:pt>
    <dgm:pt modelId="{A48DDFFD-61A8-4438-8E23-86EC70F96745}" type="pres">
      <dgm:prSet presAssocID="{68DF74FE-298D-4FCD-8BAC-B2FA1AF30503}" presName="Name13" presStyleLbl="parChTrans1D2" presStyleIdx="4" presStyleCnt="5"/>
      <dgm:spPr/>
    </dgm:pt>
    <dgm:pt modelId="{FCE77822-33D8-4099-AB3B-724029998210}" type="pres">
      <dgm:prSet presAssocID="{9C31B59F-EC6D-45F2-8105-218CFDE1DC65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147B5F00-394E-4691-88A3-7A97676660B2}" type="presOf" srcId="{68DF74FE-298D-4FCD-8BAC-B2FA1AF30503}" destId="{A48DDFFD-61A8-4438-8E23-86EC70F96745}" srcOrd="0" destOrd="0" presId="urn:microsoft.com/office/officeart/2005/8/layout/hierarchy3"/>
    <dgm:cxn modelId="{DD0C7F06-283A-415B-9A55-CE4282C46FD1}" type="presOf" srcId="{56087A3F-12B9-4048-9430-2B9A2F4EE4CB}" destId="{8EAAC827-D261-4B7B-9EAB-E8D48C465EE5}" srcOrd="1" destOrd="0" presId="urn:microsoft.com/office/officeart/2005/8/layout/hierarchy3"/>
    <dgm:cxn modelId="{94428909-62C3-4A1C-905F-16FC18E22FD0}" srcId="{F15102BB-65A3-41B2-A195-366E35B422CF}" destId="{147BB572-EB44-43ED-B409-CE56749EB988}" srcOrd="1" destOrd="0" parTransId="{F7A971F5-B4CE-4275-B957-7214B05DCF65}" sibTransId="{67531A06-4FF6-4A09-9A3B-034E34B16E8B}"/>
    <dgm:cxn modelId="{490BB212-6D2E-40A5-8663-9AF5134AD4F2}" type="presOf" srcId="{DE7855F2-3111-4BEE-91E6-A097A413BAC6}" destId="{6850D247-05F1-4C85-B55D-0B735754C5F8}" srcOrd="1" destOrd="0" presId="urn:microsoft.com/office/officeart/2005/8/layout/hierarchy3"/>
    <dgm:cxn modelId="{8410121A-6704-4D7D-9888-70C90B84E8A0}" type="presOf" srcId="{147BB572-EB44-43ED-B409-CE56749EB988}" destId="{FC8669AF-D295-4412-9D46-EAE67830FD6F}" srcOrd="0" destOrd="0" presId="urn:microsoft.com/office/officeart/2005/8/layout/hierarchy3"/>
    <dgm:cxn modelId="{BE7AF824-F547-4812-98BD-0405C41C6515}" type="presOf" srcId="{5432BC80-BA2E-4926-B602-153401D31647}" destId="{8EACCBA5-9A32-40B2-8288-DA25180D2C8C}" srcOrd="0" destOrd="0" presId="urn:microsoft.com/office/officeart/2005/8/layout/hierarchy3"/>
    <dgm:cxn modelId="{263CF52E-7F97-4288-87BD-2C4B4F6989AF}" type="presOf" srcId="{DE7855F2-3111-4BEE-91E6-A097A413BAC6}" destId="{86F8C694-6645-4243-8539-6693FAC4CAE0}" srcOrd="0" destOrd="0" presId="urn:microsoft.com/office/officeart/2005/8/layout/hierarchy3"/>
    <dgm:cxn modelId="{1B983730-21AA-4FB9-ACB7-CCB426730192}" srcId="{F15102BB-65A3-41B2-A195-366E35B422CF}" destId="{DE7855F2-3111-4BEE-91E6-A097A413BAC6}" srcOrd="3" destOrd="0" parTransId="{C9913E83-269D-4680-9FC9-3BD1DE730B37}" sibTransId="{0D5710B5-2079-443B-BA90-A76062531E89}"/>
    <dgm:cxn modelId="{C2A8EF37-9F63-4A65-BE78-310A9E34F682}" srcId="{F15102BB-65A3-41B2-A195-366E35B422CF}" destId="{700396B9-AA31-41A1-90A9-E91CA68C4C9B}" srcOrd="2" destOrd="0" parTransId="{4E5D4BB0-E40A-4B65-83FC-4BE10B4DA241}" sibTransId="{450C99BB-CB8A-4192-B3A3-067034976D0B}"/>
    <dgm:cxn modelId="{D50D463C-0AAD-4320-9869-F8D3D0B80EAB}" type="presOf" srcId="{863238BB-9E9B-430F-8FC0-9405EE225953}" destId="{8AE2B505-2108-4572-8D7E-299FB30C58B9}" srcOrd="0" destOrd="0" presId="urn:microsoft.com/office/officeart/2005/8/layout/hierarchy3"/>
    <dgm:cxn modelId="{5A14853C-4DAB-4C1A-998C-C2DB8FCA259B}" type="presOf" srcId="{147BB572-EB44-43ED-B409-CE56749EB988}" destId="{56F85C83-9C1A-4583-B28B-505A73860417}" srcOrd="1" destOrd="0" presId="urn:microsoft.com/office/officeart/2005/8/layout/hierarchy3"/>
    <dgm:cxn modelId="{C17F5F5C-3E92-474E-B155-40332C4FE8FF}" type="presOf" srcId="{700396B9-AA31-41A1-90A9-E91CA68C4C9B}" destId="{88C300EC-5EB7-436B-9D82-620BB530F4B8}" srcOrd="0" destOrd="0" presId="urn:microsoft.com/office/officeart/2005/8/layout/hierarchy3"/>
    <dgm:cxn modelId="{FBA0EB5C-6112-4158-A0B8-383DD3E1D58A}" srcId="{147BB572-EB44-43ED-B409-CE56749EB988}" destId="{863238BB-9E9B-430F-8FC0-9405EE225953}" srcOrd="0" destOrd="0" parTransId="{739774A4-9F7E-450D-AD45-F5F34AAF0258}" sibTransId="{6405B880-2617-4C3C-8763-8BF9F30DEC6A}"/>
    <dgm:cxn modelId="{77AF4B43-DC23-428D-B652-E36EB999FDDC}" srcId="{66AC189C-B1E4-4C5D-AC3F-174D78CAB4A9}" destId="{9C31B59F-EC6D-45F2-8105-218CFDE1DC65}" srcOrd="0" destOrd="0" parTransId="{68DF74FE-298D-4FCD-8BAC-B2FA1AF30503}" sibTransId="{5047FB11-979C-4421-9746-9542E009C645}"/>
    <dgm:cxn modelId="{44D02166-F24E-4197-8E6C-52792C9BE8E2}" srcId="{F15102BB-65A3-41B2-A195-366E35B422CF}" destId="{56087A3F-12B9-4048-9430-2B9A2F4EE4CB}" srcOrd="0" destOrd="0" parTransId="{59F0DD20-A585-4EFA-998E-9CF031ABC625}" sibTransId="{5D7CD643-85C2-4360-90BE-11668D425193}"/>
    <dgm:cxn modelId="{6A70B667-1916-40F9-8121-10EB4A9A9F1C}" type="presOf" srcId="{9C31B59F-EC6D-45F2-8105-218CFDE1DC65}" destId="{FCE77822-33D8-4099-AB3B-724029998210}" srcOrd="0" destOrd="0" presId="urn:microsoft.com/office/officeart/2005/8/layout/hierarchy3"/>
    <dgm:cxn modelId="{6A100168-BE1F-46C2-A8D7-3DA291071561}" type="presOf" srcId="{3DFDDF3B-0D3B-4E1B-BF65-7969237493ED}" destId="{4D6E1C12-2143-4FCB-98B2-F8A1926055B4}" srcOrd="0" destOrd="0" presId="urn:microsoft.com/office/officeart/2005/8/layout/hierarchy3"/>
    <dgm:cxn modelId="{1C43E16B-C189-410C-8D85-307DEFF6DA8D}" type="presOf" srcId="{66AC189C-B1E4-4C5D-AC3F-174D78CAB4A9}" destId="{2315380E-F184-4CDD-B5C1-1EC0D6198F13}" srcOrd="0" destOrd="0" presId="urn:microsoft.com/office/officeart/2005/8/layout/hierarchy3"/>
    <dgm:cxn modelId="{047FBF50-5647-43DE-9D12-8F3C903648B5}" srcId="{F15102BB-65A3-41B2-A195-366E35B422CF}" destId="{66AC189C-B1E4-4C5D-AC3F-174D78CAB4A9}" srcOrd="4" destOrd="0" parTransId="{4D4748A6-EFE2-4091-B7ED-9C0E95E7DA4F}" sibTransId="{28423FC8-9AE9-449C-B6AC-1D3710172EDF}"/>
    <dgm:cxn modelId="{2C46A474-67C5-445F-A0E4-C94DBC368763}" type="presOf" srcId="{66AC189C-B1E4-4C5D-AC3F-174D78CAB4A9}" destId="{DC1CA8D0-F6ED-46B8-A297-EAD75A01FCE4}" srcOrd="1" destOrd="0" presId="urn:microsoft.com/office/officeart/2005/8/layout/hierarchy3"/>
    <dgm:cxn modelId="{3F797C59-F0AA-4ACD-9792-2C7E3E09D0D2}" type="presOf" srcId="{739774A4-9F7E-450D-AD45-F5F34AAF0258}" destId="{C8D6D2A4-E42E-4D17-A263-8CD2EA8ED72B}" srcOrd="0" destOrd="0" presId="urn:microsoft.com/office/officeart/2005/8/layout/hierarchy3"/>
    <dgm:cxn modelId="{0C645989-948E-467C-9D10-7CC703E7FB9B}" srcId="{700396B9-AA31-41A1-90A9-E91CA68C4C9B}" destId="{410CEE77-B510-4736-AE28-28F25B0339A1}" srcOrd="0" destOrd="0" parTransId="{CE087BA0-7AA5-46F2-AB12-1E79BA19B62F}" sibTransId="{A214012A-A255-48EF-96B3-D3D4F06C2060}"/>
    <dgm:cxn modelId="{56B237A1-D33E-4793-B036-246B542DF379}" type="presOf" srcId="{56087A3F-12B9-4048-9430-2B9A2F4EE4CB}" destId="{EA330DC1-DBEF-4B2B-9382-EFF24DD58FA3}" srcOrd="0" destOrd="0" presId="urn:microsoft.com/office/officeart/2005/8/layout/hierarchy3"/>
    <dgm:cxn modelId="{BFBB1CA7-5018-449A-A498-0EF37AA1CA37}" type="presOf" srcId="{700396B9-AA31-41A1-90A9-E91CA68C4C9B}" destId="{A661B197-4E8E-43E2-B45C-449578691C3C}" srcOrd="1" destOrd="0" presId="urn:microsoft.com/office/officeart/2005/8/layout/hierarchy3"/>
    <dgm:cxn modelId="{51B17EAB-C2DA-401B-9BE8-AB6C9BA86F38}" type="presOf" srcId="{CE087BA0-7AA5-46F2-AB12-1E79BA19B62F}" destId="{072F8AEA-244C-435C-9EDD-38976D146881}" srcOrd="0" destOrd="0" presId="urn:microsoft.com/office/officeart/2005/8/layout/hierarchy3"/>
    <dgm:cxn modelId="{76EA51BF-F14E-480D-A52E-6C57B1F31D1C}" type="presOf" srcId="{F15102BB-65A3-41B2-A195-366E35B422CF}" destId="{9A42F12B-8E6E-4991-A174-E681F1C97A8E}" srcOrd="0" destOrd="0" presId="urn:microsoft.com/office/officeart/2005/8/layout/hierarchy3"/>
    <dgm:cxn modelId="{8E49CAC9-01AD-4C6B-B5F0-C1D62DFCEC17}" type="presOf" srcId="{80966C8C-5EDA-4BB7-AF87-510CFBB15C6C}" destId="{0987F718-A882-415A-9499-9863C7EF6AF4}" srcOrd="0" destOrd="0" presId="urn:microsoft.com/office/officeart/2005/8/layout/hierarchy3"/>
    <dgm:cxn modelId="{57652FE1-B8B1-4044-A5EA-659AE8DF9BC0}" srcId="{DE7855F2-3111-4BEE-91E6-A097A413BAC6}" destId="{5432BC80-BA2E-4926-B602-153401D31647}" srcOrd="0" destOrd="0" parTransId="{80966C8C-5EDA-4BB7-AF87-510CFBB15C6C}" sibTransId="{11000734-B298-4F96-9F86-6CF464FE3AE1}"/>
    <dgm:cxn modelId="{0AFFE7EA-1BE3-49E1-98B5-3428DEDAB821}" srcId="{56087A3F-12B9-4048-9430-2B9A2F4EE4CB}" destId="{86662D7C-9A6B-434A-B219-05D379582CD2}" srcOrd="0" destOrd="0" parTransId="{3DFDDF3B-0D3B-4E1B-BF65-7969237493ED}" sibTransId="{97A32CCA-2176-4FC3-A9F1-4C63D5B4FC7F}"/>
    <dgm:cxn modelId="{CAA12BEC-9878-4BB6-81B4-F9A6047DA742}" type="presOf" srcId="{410CEE77-B510-4736-AE28-28F25B0339A1}" destId="{5938AF36-B612-4F95-8580-3BEB1C2F8AA6}" srcOrd="0" destOrd="0" presId="urn:microsoft.com/office/officeart/2005/8/layout/hierarchy3"/>
    <dgm:cxn modelId="{3509F3F7-F42F-40B7-8277-6A58C298770A}" type="presOf" srcId="{86662D7C-9A6B-434A-B219-05D379582CD2}" destId="{D85244F3-E49D-4ECD-AFE4-8F855155378A}" srcOrd="0" destOrd="0" presId="urn:microsoft.com/office/officeart/2005/8/layout/hierarchy3"/>
    <dgm:cxn modelId="{2DF3F379-0FA8-42C2-AF32-8F7983A8DF53}" type="presParOf" srcId="{9A42F12B-8E6E-4991-A174-E681F1C97A8E}" destId="{65D402CD-2883-497D-AFEE-C61F9A05374B}" srcOrd="0" destOrd="0" presId="urn:microsoft.com/office/officeart/2005/8/layout/hierarchy3"/>
    <dgm:cxn modelId="{15AB3E43-93F3-4EE0-A6B4-3F4F94ACFFD7}" type="presParOf" srcId="{65D402CD-2883-497D-AFEE-C61F9A05374B}" destId="{56364D9A-ED38-4B7D-88B9-C4C1AA6E348D}" srcOrd="0" destOrd="0" presId="urn:microsoft.com/office/officeart/2005/8/layout/hierarchy3"/>
    <dgm:cxn modelId="{25FB7454-68F9-4B5C-A9F1-7B55556DBDDE}" type="presParOf" srcId="{56364D9A-ED38-4B7D-88B9-C4C1AA6E348D}" destId="{EA330DC1-DBEF-4B2B-9382-EFF24DD58FA3}" srcOrd="0" destOrd="0" presId="urn:microsoft.com/office/officeart/2005/8/layout/hierarchy3"/>
    <dgm:cxn modelId="{F5DBD0C1-8B6D-4036-BBF3-D05B491EC148}" type="presParOf" srcId="{56364D9A-ED38-4B7D-88B9-C4C1AA6E348D}" destId="{8EAAC827-D261-4B7B-9EAB-E8D48C465EE5}" srcOrd="1" destOrd="0" presId="urn:microsoft.com/office/officeart/2005/8/layout/hierarchy3"/>
    <dgm:cxn modelId="{F5F07D57-2AC8-4A61-9BD1-3EFA917BD87A}" type="presParOf" srcId="{65D402CD-2883-497D-AFEE-C61F9A05374B}" destId="{D7E63CE3-7711-404B-AFED-9A021BD19C62}" srcOrd="1" destOrd="0" presId="urn:microsoft.com/office/officeart/2005/8/layout/hierarchy3"/>
    <dgm:cxn modelId="{96ECB4AE-A100-4A42-9BAF-EF2CF6326A1A}" type="presParOf" srcId="{D7E63CE3-7711-404B-AFED-9A021BD19C62}" destId="{4D6E1C12-2143-4FCB-98B2-F8A1926055B4}" srcOrd="0" destOrd="0" presId="urn:microsoft.com/office/officeart/2005/8/layout/hierarchy3"/>
    <dgm:cxn modelId="{86685C4D-2E7B-4854-8CA4-1925A46A9EED}" type="presParOf" srcId="{D7E63CE3-7711-404B-AFED-9A021BD19C62}" destId="{D85244F3-E49D-4ECD-AFE4-8F855155378A}" srcOrd="1" destOrd="0" presId="urn:microsoft.com/office/officeart/2005/8/layout/hierarchy3"/>
    <dgm:cxn modelId="{097D0E9F-41B9-45F4-A61D-3AD135A492DC}" type="presParOf" srcId="{9A42F12B-8E6E-4991-A174-E681F1C97A8E}" destId="{6DD555A8-D0E7-4238-ADF0-DE5588A0BD8B}" srcOrd="1" destOrd="0" presId="urn:microsoft.com/office/officeart/2005/8/layout/hierarchy3"/>
    <dgm:cxn modelId="{F8E04273-1C71-458B-A1E2-35F2EF312D6C}" type="presParOf" srcId="{6DD555A8-D0E7-4238-ADF0-DE5588A0BD8B}" destId="{39A1672D-E336-4F0A-A7F6-F82ECDCEF082}" srcOrd="0" destOrd="0" presId="urn:microsoft.com/office/officeart/2005/8/layout/hierarchy3"/>
    <dgm:cxn modelId="{75B77F88-FE0C-4DCD-93BC-12C924B8EC1F}" type="presParOf" srcId="{39A1672D-E336-4F0A-A7F6-F82ECDCEF082}" destId="{FC8669AF-D295-4412-9D46-EAE67830FD6F}" srcOrd="0" destOrd="0" presId="urn:microsoft.com/office/officeart/2005/8/layout/hierarchy3"/>
    <dgm:cxn modelId="{075263F3-B4D2-46C8-ABBC-65C09CF697CB}" type="presParOf" srcId="{39A1672D-E336-4F0A-A7F6-F82ECDCEF082}" destId="{56F85C83-9C1A-4583-B28B-505A73860417}" srcOrd="1" destOrd="0" presId="urn:microsoft.com/office/officeart/2005/8/layout/hierarchy3"/>
    <dgm:cxn modelId="{FE729F15-E339-4A43-9828-0C4E6397B94D}" type="presParOf" srcId="{6DD555A8-D0E7-4238-ADF0-DE5588A0BD8B}" destId="{5DD23BB9-C3EC-436E-9383-422B713DE0C3}" srcOrd="1" destOrd="0" presId="urn:microsoft.com/office/officeart/2005/8/layout/hierarchy3"/>
    <dgm:cxn modelId="{B38BF44B-7A9A-4F33-9BA9-F4E600DA0E9D}" type="presParOf" srcId="{5DD23BB9-C3EC-436E-9383-422B713DE0C3}" destId="{C8D6D2A4-E42E-4D17-A263-8CD2EA8ED72B}" srcOrd="0" destOrd="0" presId="urn:microsoft.com/office/officeart/2005/8/layout/hierarchy3"/>
    <dgm:cxn modelId="{DD7223D2-4DBC-48F0-A9A4-CBDCAAC35B64}" type="presParOf" srcId="{5DD23BB9-C3EC-436E-9383-422B713DE0C3}" destId="{8AE2B505-2108-4572-8D7E-299FB30C58B9}" srcOrd="1" destOrd="0" presId="urn:microsoft.com/office/officeart/2005/8/layout/hierarchy3"/>
    <dgm:cxn modelId="{F6526E78-F400-4512-B3F4-3C607BA9D31F}" type="presParOf" srcId="{9A42F12B-8E6E-4991-A174-E681F1C97A8E}" destId="{1B227AED-45B6-41FF-A752-A631AAD91042}" srcOrd="2" destOrd="0" presId="urn:microsoft.com/office/officeart/2005/8/layout/hierarchy3"/>
    <dgm:cxn modelId="{DB588734-B530-4EB8-B4F5-A96EC3E09AAE}" type="presParOf" srcId="{1B227AED-45B6-41FF-A752-A631AAD91042}" destId="{AC6412F8-7989-4953-8837-16BDEE27DD6E}" srcOrd="0" destOrd="0" presId="urn:microsoft.com/office/officeart/2005/8/layout/hierarchy3"/>
    <dgm:cxn modelId="{50C7C8F7-AA67-40A8-9F9D-49CC05777AA0}" type="presParOf" srcId="{AC6412F8-7989-4953-8837-16BDEE27DD6E}" destId="{88C300EC-5EB7-436B-9D82-620BB530F4B8}" srcOrd="0" destOrd="0" presId="urn:microsoft.com/office/officeart/2005/8/layout/hierarchy3"/>
    <dgm:cxn modelId="{EDFD114A-3D65-49E6-9049-BA8BC60905CD}" type="presParOf" srcId="{AC6412F8-7989-4953-8837-16BDEE27DD6E}" destId="{A661B197-4E8E-43E2-B45C-449578691C3C}" srcOrd="1" destOrd="0" presId="urn:microsoft.com/office/officeart/2005/8/layout/hierarchy3"/>
    <dgm:cxn modelId="{9852E069-3682-4FFD-8BE2-89699B29B09D}" type="presParOf" srcId="{1B227AED-45B6-41FF-A752-A631AAD91042}" destId="{1B8B3A8B-F3C5-4B7E-A3FA-E5884E8C208B}" srcOrd="1" destOrd="0" presId="urn:microsoft.com/office/officeart/2005/8/layout/hierarchy3"/>
    <dgm:cxn modelId="{D93CFBF0-C3CE-445C-90DA-8A08A8E08C31}" type="presParOf" srcId="{1B8B3A8B-F3C5-4B7E-A3FA-E5884E8C208B}" destId="{072F8AEA-244C-435C-9EDD-38976D146881}" srcOrd="0" destOrd="0" presId="urn:microsoft.com/office/officeart/2005/8/layout/hierarchy3"/>
    <dgm:cxn modelId="{6978D5F8-464B-46D7-A639-B63ECE74D37D}" type="presParOf" srcId="{1B8B3A8B-F3C5-4B7E-A3FA-E5884E8C208B}" destId="{5938AF36-B612-4F95-8580-3BEB1C2F8AA6}" srcOrd="1" destOrd="0" presId="urn:microsoft.com/office/officeart/2005/8/layout/hierarchy3"/>
    <dgm:cxn modelId="{51742AF4-E7C7-4D73-8F1E-EB428C95BC30}" type="presParOf" srcId="{9A42F12B-8E6E-4991-A174-E681F1C97A8E}" destId="{39EBAC5D-3ADF-4765-8B27-2108044E3F58}" srcOrd="3" destOrd="0" presId="urn:microsoft.com/office/officeart/2005/8/layout/hierarchy3"/>
    <dgm:cxn modelId="{7F3D547B-F836-4034-808D-D5951D155CCC}" type="presParOf" srcId="{39EBAC5D-3ADF-4765-8B27-2108044E3F58}" destId="{D3EF0339-2E21-41EC-BE48-C4F3A0FA79FB}" srcOrd="0" destOrd="0" presId="urn:microsoft.com/office/officeart/2005/8/layout/hierarchy3"/>
    <dgm:cxn modelId="{FF13AC35-3C7C-41FB-B9AA-11B5B2997AC8}" type="presParOf" srcId="{D3EF0339-2E21-41EC-BE48-C4F3A0FA79FB}" destId="{86F8C694-6645-4243-8539-6693FAC4CAE0}" srcOrd="0" destOrd="0" presId="urn:microsoft.com/office/officeart/2005/8/layout/hierarchy3"/>
    <dgm:cxn modelId="{51DB90F7-AC15-47A6-A236-55375E495FAD}" type="presParOf" srcId="{D3EF0339-2E21-41EC-BE48-C4F3A0FA79FB}" destId="{6850D247-05F1-4C85-B55D-0B735754C5F8}" srcOrd="1" destOrd="0" presId="urn:microsoft.com/office/officeart/2005/8/layout/hierarchy3"/>
    <dgm:cxn modelId="{17C7097E-BCFB-41A6-AF5B-5BD4064889FF}" type="presParOf" srcId="{39EBAC5D-3ADF-4765-8B27-2108044E3F58}" destId="{61371932-850C-40D3-A97D-6A8480750194}" srcOrd="1" destOrd="0" presId="urn:microsoft.com/office/officeart/2005/8/layout/hierarchy3"/>
    <dgm:cxn modelId="{37C8E344-593F-4652-B13D-F07C0244354F}" type="presParOf" srcId="{61371932-850C-40D3-A97D-6A8480750194}" destId="{0987F718-A882-415A-9499-9863C7EF6AF4}" srcOrd="0" destOrd="0" presId="urn:microsoft.com/office/officeart/2005/8/layout/hierarchy3"/>
    <dgm:cxn modelId="{F0B1D7BD-C4ED-4028-B41D-3B107F45E490}" type="presParOf" srcId="{61371932-850C-40D3-A97D-6A8480750194}" destId="{8EACCBA5-9A32-40B2-8288-DA25180D2C8C}" srcOrd="1" destOrd="0" presId="urn:microsoft.com/office/officeart/2005/8/layout/hierarchy3"/>
    <dgm:cxn modelId="{86CF2477-48B2-4343-90D7-3C03C7CD5D78}" type="presParOf" srcId="{9A42F12B-8E6E-4991-A174-E681F1C97A8E}" destId="{89834251-E7E1-493E-814A-D9546A013FCB}" srcOrd="4" destOrd="0" presId="urn:microsoft.com/office/officeart/2005/8/layout/hierarchy3"/>
    <dgm:cxn modelId="{A49C1FEF-4357-4101-ABF5-1637B9554D26}" type="presParOf" srcId="{89834251-E7E1-493E-814A-D9546A013FCB}" destId="{8B2EB525-E845-4046-91C1-E02AE47E92FC}" srcOrd="0" destOrd="0" presId="urn:microsoft.com/office/officeart/2005/8/layout/hierarchy3"/>
    <dgm:cxn modelId="{2DDEF102-E301-4DE3-9167-806FFA6B86AD}" type="presParOf" srcId="{8B2EB525-E845-4046-91C1-E02AE47E92FC}" destId="{2315380E-F184-4CDD-B5C1-1EC0D6198F13}" srcOrd="0" destOrd="0" presId="urn:microsoft.com/office/officeart/2005/8/layout/hierarchy3"/>
    <dgm:cxn modelId="{1FCC42AC-0DFF-48A8-B04B-C46837AB9982}" type="presParOf" srcId="{8B2EB525-E845-4046-91C1-E02AE47E92FC}" destId="{DC1CA8D0-F6ED-46B8-A297-EAD75A01FCE4}" srcOrd="1" destOrd="0" presId="urn:microsoft.com/office/officeart/2005/8/layout/hierarchy3"/>
    <dgm:cxn modelId="{40C959B4-AF0A-4600-96CE-B1472AAB1842}" type="presParOf" srcId="{89834251-E7E1-493E-814A-D9546A013FCB}" destId="{D0A45631-E425-4AFE-BB14-443744F35CBC}" srcOrd="1" destOrd="0" presId="urn:microsoft.com/office/officeart/2005/8/layout/hierarchy3"/>
    <dgm:cxn modelId="{E840F7D3-2D0F-49BE-81FF-3184DA175CA6}" type="presParOf" srcId="{D0A45631-E425-4AFE-BB14-443744F35CBC}" destId="{A48DDFFD-61A8-4438-8E23-86EC70F96745}" srcOrd="0" destOrd="0" presId="urn:microsoft.com/office/officeart/2005/8/layout/hierarchy3"/>
    <dgm:cxn modelId="{E2E529FB-9FCB-43D9-A602-BA26E72C60B3}" type="presParOf" srcId="{D0A45631-E425-4AFE-BB14-443744F35CBC}" destId="{FCE77822-33D8-4099-AB3B-724029998210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C73A8-4A98-4699-8B65-17E6C119FFE1}">
      <dsp:nvSpPr>
        <dsp:cNvPr id="0" name=""/>
        <dsp:cNvSpPr/>
      </dsp:nvSpPr>
      <dsp:spPr>
        <a:xfrm>
          <a:off x="6872" y="400327"/>
          <a:ext cx="1107430" cy="5537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Patient</a:t>
          </a:r>
          <a:endParaRPr lang="en-US" sz="1500" kern="1200"/>
        </a:p>
      </dsp:txBody>
      <dsp:txXfrm>
        <a:off x="23090" y="416545"/>
        <a:ext cx="1074994" cy="521279"/>
      </dsp:txXfrm>
    </dsp:sp>
    <dsp:sp modelId="{F200F011-CFA3-47DF-ADBB-6A8B8FEFDCEB}">
      <dsp:nvSpPr>
        <dsp:cNvPr id="0" name=""/>
        <dsp:cNvSpPr/>
      </dsp:nvSpPr>
      <dsp:spPr>
        <a:xfrm>
          <a:off x="117615" y="954043"/>
          <a:ext cx="110743" cy="4152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5286"/>
              </a:lnTo>
              <a:lnTo>
                <a:pt x="110743" y="4152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61590-6F42-45E3-995E-C6F22675C599}">
      <dsp:nvSpPr>
        <dsp:cNvPr id="0" name=""/>
        <dsp:cNvSpPr/>
      </dsp:nvSpPr>
      <dsp:spPr>
        <a:xfrm>
          <a:off x="228358" y="1092471"/>
          <a:ext cx="885944" cy="5537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please fresh for me</a:t>
          </a:r>
          <a:endParaRPr lang="en-US" sz="1100" kern="1200"/>
        </a:p>
      </dsp:txBody>
      <dsp:txXfrm>
        <a:off x="244576" y="1108689"/>
        <a:ext cx="853508" cy="521279"/>
      </dsp:txXfrm>
    </dsp:sp>
    <dsp:sp modelId="{0240443C-4AAC-4040-85AB-B6D3FC44CF23}">
      <dsp:nvSpPr>
        <dsp:cNvPr id="0" name=""/>
        <dsp:cNvSpPr/>
      </dsp:nvSpPr>
      <dsp:spPr>
        <a:xfrm>
          <a:off x="1391160" y="400327"/>
          <a:ext cx="1107430" cy="55371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Blood bank</a:t>
          </a:r>
          <a:endParaRPr lang="en-US" sz="1500" kern="1200"/>
        </a:p>
      </dsp:txBody>
      <dsp:txXfrm>
        <a:off x="1407378" y="416545"/>
        <a:ext cx="1074994" cy="521279"/>
      </dsp:txXfrm>
    </dsp:sp>
    <dsp:sp modelId="{829E2B15-4D31-422A-8650-0307F820F6AD}">
      <dsp:nvSpPr>
        <dsp:cNvPr id="0" name=""/>
        <dsp:cNvSpPr/>
      </dsp:nvSpPr>
      <dsp:spPr>
        <a:xfrm>
          <a:off x="1501903" y="954043"/>
          <a:ext cx="110743" cy="4152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5286"/>
              </a:lnTo>
              <a:lnTo>
                <a:pt x="110743" y="4152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78A19B-9552-44D0-B2A1-8A7FB635CE8B}">
      <dsp:nvSpPr>
        <dsp:cNvPr id="0" name=""/>
        <dsp:cNvSpPr/>
      </dsp:nvSpPr>
      <dsp:spPr>
        <a:xfrm>
          <a:off x="1612646" y="1092471"/>
          <a:ext cx="885944" cy="5537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impossible</a:t>
          </a:r>
          <a:endParaRPr lang="en-US" sz="1100" kern="1200"/>
        </a:p>
      </dsp:txBody>
      <dsp:txXfrm>
        <a:off x="1628864" y="1108689"/>
        <a:ext cx="853508" cy="521279"/>
      </dsp:txXfrm>
    </dsp:sp>
    <dsp:sp modelId="{EF3E3BCB-5C90-4A00-976A-BA22CBA59066}">
      <dsp:nvSpPr>
        <dsp:cNvPr id="0" name=""/>
        <dsp:cNvSpPr/>
      </dsp:nvSpPr>
      <dsp:spPr>
        <a:xfrm>
          <a:off x="2775447" y="400327"/>
          <a:ext cx="1107430" cy="55371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Anaesthetist</a:t>
          </a:r>
          <a:endParaRPr lang="en-US" sz="1500" kern="1200"/>
        </a:p>
      </dsp:txBody>
      <dsp:txXfrm>
        <a:off x="2791665" y="416545"/>
        <a:ext cx="1074994" cy="521279"/>
      </dsp:txXfrm>
    </dsp:sp>
    <dsp:sp modelId="{5F651A60-31B5-433E-8D0F-392901BCD393}">
      <dsp:nvSpPr>
        <dsp:cNvPr id="0" name=""/>
        <dsp:cNvSpPr/>
      </dsp:nvSpPr>
      <dsp:spPr>
        <a:xfrm>
          <a:off x="2886190" y="954043"/>
          <a:ext cx="110743" cy="4152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5286"/>
              </a:lnTo>
              <a:lnTo>
                <a:pt x="110743" y="4152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D1126-3AEC-4B39-A1E3-0094A8D354C5}">
      <dsp:nvSpPr>
        <dsp:cNvPr id="0" name=""/>
        <dsp:cNvSpPr/>
      </dsp:nvSpPr>
      <dsp:spPr>
        <a:xfrm>
          <a:off x="2996934" y="1092471"/>
          <a:ext cx="885944" cy="5537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don’t know</a:t>
          </a:r>
          <a:endParaRPr lang="en-US" sz="1100" kern="1200"/>
        </a:p>
      </dsp:txBody>
      <dsp:txXfrm>
        <a:off x="3013152" y="1108689"/>
        <a:ext cx="853508" cy="521279"/>
      </dsp:txXfrm>
    </dsp:sp>
    <dsp:sp modelId="{B03CF326-C113-49D4-9113-955C104484B9}">
      <dsp:nvSpPr>
        <dsp:cNvPr id="0" name=""/>
        <dsp:cNvSpPr/>
      </dsp:nvSpPr>
      <dsp:spPr>
        <a:xfrm>
          <a:off x="4159735" y="400327"/>
          <a:ext cx="1107430" cy="55371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Scientist</a:t>
          </a:r>
          <a:endParaRPr lang="en-US" sz="1500" kern="1200"/>
        </a:p>
      </dsp:txBody>
      <dsp:txXfrm>
        <a:off x="4175953" y="416545"/>
        <a:ext cx="1074994" cy="521279"/>
      </dsp:txXfrm>
    </dsp:sp>
    <dsp:sp modelId="{37BCA4CC-7C16-4531-82CD-C189698ACB2C}">
      <dsp:nvSpPr>
        <dsp:cNvPr id="0" name=""/>
        <dsp:cNvSpPr/>
      </dsp:nvSpPr>
      <dsp:spPr>
        <a:xfrm>
          <a:off x="4270478" y="954043"/>
          <a:ext cx="110743" cy="4152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5286"/>
              </a:lnTo>
              <a:lnTo>
                <a:pt x="110743" y="4152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C4A321-A0B0-4737-9041-BACB7FA4411D}">
      <dsp:nvSpPr>
        <dsp:cNvPr id="0" name=""/>
        <dsp:cNvSpPr/>
      </dsp:nvSpPr>
      <dsp:spPr>
        <a:xfrm>
          <a:off x="4381221" y="1092471"/>
          <a:ext cx="885944" cy="5537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more research</a:t>
          </a:r>
          <a:endParaRPr lang="en-US" sz="1100" kern="1200" dirty="0"/>
        </a:p>
      </dsp:txBody>
      <dsp:txXfrm>
        <a:off x="4397439" y="1108689"/>
        <a:ext cx="853508" cy="521279"/>
      </dsp:txXfrm>
    </dsp:sp>
    <dsp:sp modelId="{C7A3EB30-A149-4906-9B5C-572BE0BC1B74}">
      <dsp:nvSpPr>
        <dsp:cNvPr id="0" name=""/>
        <dsp:cNvSpPr/>
      </dsp:nvSpPr>
      <dsp:spPr>
        <a:xfrm>
          <a:off x="5544023" y="400327"/>
          <a:ext cx="1107430" cy="55371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Journal</a:t>
          </a:r>
        </a:p>
      </dsp:txBody>
      <dsp:txXfrm>
        <a:off x="5560241" y="416545"/>
        <a:ext cx="1074994" cy="521279"/>
      </dsp:txXfrm>
    </dsp:sp>
    <dsp:sp modelId="{CB318058-013D-4CBE-A1B4-5B6DE6DF8547}">
      <dsp:nvSpPr>
        <dsp:cNvPr id="0" name=""/>
        <dsp:cNvSpPr/>
      </dsp:nvSpPr>
      <dsp:spPr>
        <a:xfrm>
          <a:off x="5654766" y="954043"/>
          <a:ext cx="110743" cy="4152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5286"/>
              </a:lnTo>
              <a:lnTo>
                <a:pt x="110743" y="4152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691CD0-BC3A-4312-95EE-8F023CC7419A}">
      <dsp:nvSpPr>
        <dsp:cNvPr id="0" name=""/>
        <dsp:cNvSpPr/>
      </dsp:nvSpPr>
      <dsp:spPr>
        <a:xfrm>
          <a:off x="5765509" y="1092471"/>
          <a:ext cx="885944" cy="5537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retrospective</a:t>
          </a:r>
        </a:p>
      </dsp:txBody>
      <dsp:txXfrm>
        <a:off x="5781727" y="1108689"/>
        <a:ext cx="853508" cy="521279"/>
      </dsp:txXfrm>
    </dsp:sp>
    <dsp:sp modelId="{95FFD7C1-742B-4067-B99A-F5AEE5AE59BE}">
      <dsp:nvSpPr>
        <dsp:cNvPr id="0" name=""/>
        <dsp:cNvSpPr/>
      </dsp:nvSpPr>
      <dsp:spPr>
        <a:xfrm>
          <a:off x="6928311" y="400327"/>
          <a:ext cx="1107430" cy="5537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You</a:t>
          </a:r>
        </a:p>
      </dsp:txBody>
      <dsp:txXfrm>
        <a:off x="6944529" y="416545"/>
        <a:ext cx="1074994" cy="521279"/>
      </dsp:txXfrm>
    </dsp:sp>
    <dsp:sp modelId="{7B00BA66-C392-4465-9E5B-847F1B0EA150}">
      <dsp:nvSpPr>
        <dsp:cNvPr id="0" name=""/>
        <dsp:cNvSpPr/>
      </dsp:nvSpPr>
      <dsp:spPr>
        <a:xfrm>
          <a:off x="7039054" y="954043"/>
          <a:ext cx="110743" cy="4152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5286"/>
              </a:lnTo>
              <a:lnTo>
                <a:pt x="110743" y="4152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142056-D25E-4C52-A0AA-CC1F7A90CA0B}">
      <dsp:nvSpPr>
        <dsp:cNvPr id="0" name=""/>
        <dsp:cNvSpPr/>
      </dsp:nvSpPr>
      <dsp:spPr>
        <a:xfrm>
          <a:off x="7149797" y="1092471"/>
          <a:ext cx="885944" cy="5537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?</a:t>
          </a:r>
        </a:p>
      </dsp:txBody>
      <dsp:txXfrm>
        <a:off x="7166015" y="1108689"/>
        <a:ext cx="853508" cy="5212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30DC1-DBEF-4B2B-9382-EFF24DD58FA3}">
      <dsp:nvSpPr>
        <dsp:cNvPr id="0" name=""/>
        <dsp:cNvSpPr/>
      </dsp:nvSpPr>
      <dsp:spPr>
        <a:xfrm>
          <a:off x="4046" y="483113"/>
          <a:ext cx="1379776" cy="6898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F. Mercier</a:t>
          </a:r>
        </a:p>
      </dsp:txBody>
      <dsp:txXfrm>
        <a:off x="24252" y="503319"/>
        <a:ext cx="1339364" cy="649476"/>
      </dsp:txXfrm>
    </dsp:sp>
    <dsp:sp modelId="{4D6E1C12-2143-4FCB-98B2-F8A1926055B4}">
      <dsp:nvSpPr>
        <dsp:cNvPr id="0" name=""/>
        <dsp:cNvSpPr/>
      </dsp:nvSpPr>
      <dsp:spPr>
        <a:xfrm>
          <a:off x="142023" y="1173001"/>
          <a:ext cx="137977" cy="517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7416"/>
              </a:lnTo>
              <a:lnTo>
                <a:pt x="137977" y="51741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244F3-E49D-4ECD-AFE4-8F855155378A}">
      <dsp:nvSpPr>
        <dsp:cNvPr id="0" name=""/>
        <dsp:cNvSpPr/>
      </dsp:nvSpPr>
      <dsp:spPr>
        <a:xfrm>
          <a:off x="280001" y="1345473"/>
          <a:ext cx="1103820" cy="6898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test for coagulopathy</a:t>
          </a:r>
        </a:p>
      </dsp:txBody>
      <dsp:txXfrm>
        <a:off x="300207" y="1365679"/>
        <a:ext cx="1063408" cy="649476"/>
      </dsp:txXfrm>
    </dsp:sp>
    <dsp:sp modelId="{FC8669AF-D295-4412-9D46-EAE67830FD6F}">
      <dsp:nvSpPr>
        <dsp:cNvPr id="0" name=""/>
        <dsp:cNvSpPr/>
      </dsp:nvSpPr>
      <dsp:spPr>
        <a:xfrm>
          <a:off x="1728766" y="483113"/>
          <a:ext cx="1379776" cy="6898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M. Knight</a:t>
          </a:r>
        </a:p>
      </dsp:txBody>
      <dsp:txXfrm>
        <a:off x="1748972" y="503319"/>
        <a:ext cx="1339364" cy="649476"/>
      </dsp:txXfrm>
    </dsp:sp>
    <dsp:sp modelId="{C8D6D2A4-E42E-4D17-A263-8CD2EA8ED72B}">
      <dsp:nvSpPr>
        <dsp:cNvPr id="0" name=""/>
        <dsp:cNvSpPr/>
      </dsp:nvSpPr>
      <dsp:spPr>
        <a:xfrm>
          <a:off x="1866744" y="1173001"/>
          <a:ext cx="137977" cy="517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7416"/>
              </a:lnTo>
              <a:lnTo>
                <a:pt x="137977" y="51741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E2B505-2108-4572-8D7E-299FB30C58B9}">
      <dsp:nvSpPr>
        <dsp:cNvPr id="0" name=""/>
        <dsp:cNvSpPr/>
      </dsp:nvSpPr>
      <dsp:spPr>
        <a:xfrm>
          <a:off x="2004721" y="1345473"/>
          <a:ext cx="1103820" cy="6898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proper RCT needed</a:t>
          </a:r>
        </a:p>
      </dsp:txBody>
      <dsp:txXfrm>
        <a:off x="2024927" y="1365679"/>
        <a:ext cx="1063408" cy="649476"/>
      </dsp:txXfrm>
    </dsp:sp>
    <dsp:sp modelId="{88C300EC-5EB7-436B-9D82-620BB530F4B8}">
      <dsp:nvSpPr>
        <dsp:cNvPr id="0" name=""/>
        <dsp:cNvSpPr/>
      </dsp:nvSpPr>
      <dsp:spPr>
        <a:xfrm>
          <a:off x="3453486" y="483113"/>
          <a:ext cx="1379776" cy="68988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D. Surbek</a:t>
          </a:r>
        </a:p>
      </dsp:txBody>
      <dsp:txXfrm>
        <a:off x="3473692" y="503319"/>
        <a:ext cx="1339364" cy="649476"/>
      </dsp:txXfrm>
    </dsp:sp>
    <dsp:sp modelId="{072F8AEA-244C-435C-9EDD-38976D146881}">
      <dsp:nvSpPr>
        <dsp:cNvPr id="0" name=""/>
        <dsp:cNvSpPr/>
      </dsp:nvSpPr>
      <dsp:spPr>
        <a:xfrm>
          <a:off x="3591464" y="1173001"/>
          <a:ext cx="137977" cy="517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7416"/>
              </a:lnTo>
              <a:lnTo>
                <a:pt x="137977" y="51741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8AF36-B612-4F95-8580-3BEB1C2F8AA6}">
      <dsp:nvSpPr>
        <dsp:cNvPr id="0" name=""/>
        <dsp:cNvSpPr/>
      </dsp:nvSpPr>
      <dsp:spPr>
        <a:xfrm>
          <a:off x="3729442" y="1345473"/>
          <a:ext cx="1103820" cy="6898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it works in my patients</a:t>
          </a:r>
        </a:p>
      </dsp:txBody>
      <dsp:txXfrm>
        <a:off x="3749648" y="1365679"/>
        <a:ext cx="1063408" cy="649476"/>
      </dsp:txXfrm>
    </dsp:sp>
    <dsp:sp modelId="{86F8C694-6645-4243-8539-6693FAC4CAE0}">
      <dsp:nvSpPr>
        <dsp:cNvPr id="0" name=""/>
        <dsp:cNvSpPr/>
      </dsp:nvSpPr>
      <dsp:spPr>
        <a:xfrm>
          <a:off x="5178207" y="483113"/>
          <a:ext cx="1379776" cy="68988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NovoNordisk</a:t>
          </a:r>
        </a:p>
      </dsp:txBody>
      <dsp:txXfrm>
        <a:off x="5198413" y="503319"/>
        <a:ext cx="1339364" cy="649476"/>
      </dsp:txXfrm>
    </dsp:sp>
    <dsp:sp modelId="{0987F718-A882-415A-9499-9863C7EF6AF4}">
      <dsp:nvSpPr>
        <dsp:cNvPr id="0" name=""/>
        <dsp:cNvSpPr/>
      </dsp:nvSpPr>
      <dsp:spPr>
        <a:xfrm>
          <a:off x="5316184" y="1173001"/>
          <a:ext cx="137977" cy="517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7416"/>
              </a:lnTo>
              <a:lnTo>
                <a:pt x="137977" y="51741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ACCBA5-9A32-40B2-8288-DA25180D2C8C}">
      <dsp:nvSpPr>
        <dsp:cNvPr id="0" name=""/>
        <dsp:cNvSpPr/>
      </dsp:nvSpPr>
      <dsp:spPr>
        <a:xfrm>
          <a:off x="5454162" y="1345473"/>
          <a:ext cx="1103820" cy="6898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rFVIIa efficacious and safe</a:t>
          </a:r>
        </a:p>
      </dsp:txBody>
      <dsp:txXfrm>
        <a:off x="5474368" y="1365679"/>
        <a:ext cx="1063408" cy="649476"/>
      </dsp:txXfrm>
    </dsp:sp>
    <dsp:sp modelId="{2315380E-F184-4CDD-B5C1-1EC0D6198F13}">
      <dsp:nvSpPr>
        <dsp:cNvPr id="0" name=""/>
        <dsp:cNvSpPr/>
      </dsp:nvSpPr>
      <dsp:spPr>
        <a:xfrm>
          <a:off x="6902927" y="483113"/>
          <a:ext cx="1379776" cy="68988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EMA</a:t>
          </a:r>
        </a:p>
      </dsp:txBody>
      <dsp:txXfrm>
        <a:off x="6923133" y="503319"/>
        <a:ext cx="1339364" cy="649476"/>
      </dsp:txXfrm>
    </dsp:sp>
    <dsp:sp modelId="{A48DDFFD-61A8-4438-8E23-86EC70F96745}">
      <dsp:nvSpPr>
        <dsp:cNvPr id="0" name=""/>
        <dsp:cNvSpPr/>
      </dsp:nvSpPr>
      <dsp:spPr>
        <a:xfrm>
          <a:off x="7040905" y="1173001"/>
          <a:ext cx="137977" cy="517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7416"/>
              </a:lnTo>
              <a:lnTo>
                <a:pt x="137977" y="51741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E77822-33D8-4099-AB3B-724029998210}">
      <dsp:nvSpPr>
        <dsp:cNvPr id="0" name=""/>
        <dsp:cNvSpPr/>
      </dsp:nvSpPr>
      <dsp:spPr>
        <a:xfrm>
          <a:off x="7178882" y="1345473"/>
          <a:ext cx="1103820" cy="6898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?</a:t>
          </a:r>
        </a:p>
      </dsp:txBody>
      <dsp:txXfrm>
        <a:off x="7199088" y="1365679"/>
        <a:ext cx="1063408" cy="6494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28638" y="153988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1588" y="153988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28638" y="838200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1588" y="838200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fld id="{E8C5BD47-55D6-1344-B91F-7C24D2E19559}" type="slidenum">
              <a:rPr lang="en-GB"/>
              <a:pPr/>
              <a:t>‹#›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3746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28638" y="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1588" y="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28638" y="852805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1588" y="852805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fld id="{92BE362E-78BA-324A-8038-5482DADFDF7D}" type="slidenum">
              <a:rPr lang="en-GB"/>
              <a:pPr/>
              <a:t>‹#›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512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others to see the truth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2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084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others to see the truth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18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01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deaths can be prevented? Total population n=3,556, number of deaths: 321 (9·0)</a:t>
            </a:r>
          </a:p>
          <a:p>
            <a:r>
              <a:rPr lang="en-US" dirty="0"/>
              <a:t>13 </a:t>
            </a:r>
            <a:r>
              <a:rPr lang="en-US" dirty="0" err="1"/>
              <a:t>procent</a:t>
            </a:r>
            <a:r>
              <a:rPr lang="en-US" dirty="0"/>
              <a:t> minder </a:t>
            </a:r>
            <a:r>
              <a:rPr lang="en-US" dirty="0" err="1"/>
              <a:t>doden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iedereen</a:t>
            </a:r>
            <a:r>
              <a:rPr lang="en-US" dirty="0"/>
              <a:t> nu fresh </a:t>
            </a:r>
            <a:r>
              <a:rPr lang="en-US" dirty="0" err="1"/>
              <a:t>krijgt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19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966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role in this story is for </a:t>
            </a:r>
            <a:r>
              <a:rPr lang="en-US" dirty="0" err="1"/>
              <a:t>NovoNordisk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20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781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24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478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body must generate and clear platelets daily to maintain normal physiological blood platelet counts. Known platelet clearance mechanisms include antibody-mediated clearance by spleen macrophages, as in Immune Thrombocytopenia (ITP), and platelet consumption due to massive blood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4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139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Opsommen</a:t>
            </a:r>
            <a:r>
              <a:rPr lang="en-US" dirty="0"/>
              <a:t> </a:t>
            </a:r>
            <a:r>
              <a:rPr lang="en-US"/>
              <a:t>storage lesions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5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1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33,758 (24,769 hospital 1 and 8,989 hospital 2) </a:t>
            </a:r>
          </a:p>
          <a:p>
            <a:r>
              <a:rPr lang="nl-NL" dirty="0" err="1"/>
              <a:t>Amphia</a:t>
            </a:r>
            <a:r>
              <a:rPr lang="nl-NL" dirty="0"/>
              <a:t> 5,6 percent </a:t>
            </a:r>
            <a:r>
              <a:rPr lang="nl-NL" dirty="0" err="1"/>
              <a:t>transfused</a:t>
            </a:r>
            <a:endParaRPr lang="nl-NL" dirty="0"/>
          </a:p>
          <a:p>
            <a:r>
              <a:rPr lang="nl-NL" dirty="0"/>
              <a:t>LUMC 23,5 percent </a:t>
            </a:r>
            <a:r>
              <a:rPr lang="nl-NL" dirty="0" err="1"/>
              <a:t>transfused</a:t>
            </a:r>
            <a:r>
              <a:rPr lang="nl-NL" dirty="0"/>
              <a:t> (more </a:t>
            </a:r>
            <a:r>
              <a:rPr lang="nl-NL" dirty="0" err="1"/>
              <a:t>than</a:t>
            </a:r>
            <a:r>
              <a:rPr lang="nl-NL" dirty="0"/>
              <a:t> 4 </a:t>
            </a:r>
            <a:r>
              <a:rPr lang="nl-NL" dirty="0" err="1"/>
              <a:t>times</a:t>
            </a:r>
            <a:r>
              <a:rPr lang="nl-NL" dirty="0"/>
              <a:t> </a:t>
            </a:r>
            <a:r>
              <a:rPr lang="nl-NL" dirty="0" err="1"/>
              <a:t>Amphia’s</a:t>
            </a:r>
            <a:r>
              <a:rPr lang="nl-NL" dirty="0"/>
              <a:t> </a:t>
            </a:r>
            <a:r>
              <a:rPr lang="nl-NL" dirty="0" err="1"/>
              <a:t>frequency</a:t>
            </a:r>
            <a:r>
              <a:rPr lang="nl-NL" dirty="0"/>
              <a:t> of </a:t>
            </a:r>
            <a:r>
              <a:rPr lang="nl-NL" dirty="0" err="1"/>
              <a:t>transfusion</a:t>
            </a:r>
            <a:r>
              <a:rPr lang="nl-NL" dirty="0"/>
              <a:t>)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8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797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9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959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11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930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12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967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; the hazard ratio </a:t>
            </a:r>
          </a:p>
          <a:p>
            <a:r>
              <a:rPr lang="en-US" dirty="0"/>
              <a:t>for mortality according to increasing platelet storage age was 1.04 (95%CI 0·96-1·13) per 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16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586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; the hazard ratio </a:t>
            </a:r>
          </a:p>
          <a:p>
            <a:r>
              <a:rPr lang="en-US" dirty="0"/>
              <a:t>for mortality according to increasing platelet storage age was 1.04 (95%CI 0·96-1·13) per 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17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435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hoek 27"/>
          <p:cNvSpPr/>
          <p:nvPr userDrawn="1"/>
        </p:nvSpPr>
        <p:spPr>
          <a:xfrm>
            <a:off x="6527800" y="2282300"/>
            <a:ext cx="2321302" cy="2321302"/>
          </a:xfrm>
          <a:prstGeom prst="rect">
            <a:avLst/>
          </a:prstGeom>
          <a:solidFill>
            <a:schemeClr val="tx2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04926" y="2425710"/>
            <a:ext cx="4527551" cy="26091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noProof="0" dirty="0"/>
              <a:t>Subtitel</a:t>
            </a:r>
            <a:endParaRPr lang="en-GB" noProof="0" dirty="0"/>
          </a:p>
        </p:txBody>
      </p:sp>
      <p:sp>
        <p:nvSpPr>
          <p:cNvPr id="24" name="Rectangle 3"/>
          <p:cNvSpPr>
            <a:spLocks noGrp="1" noChangeArrowheads="1"/>
          </p:cNvSpPr>
          <p:nvPr>
            <p:ph idx="10" hasCustomPrompt="1"/>
          </p:nvPr>
        </p:nvSpPr>
        <p:spPr bwMode="auto">
          <a:xfrm>
            <a:off x="1304926" y="3443772"/>
            <a:ext cx="4530829" cy="311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1" hasCustomPrompt="1"/>
          </p:nvPr>
        </p:nvSpPr>
        <p:spPr bwMode="auto">
          <a:xfrm>
            <a:off x="1304926" y="3755500"/>
            <a:ext cx="4545117" cy="311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2000" b="0" i="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600"/>
            </a:lvl2pPr>
            <a:lvl3pPr marL="860425" indent="0">
              <a:buFontTx/>
              <a:buNone/>
              <a:defRPr/>
            </a:lvl3pPr>
            <a:lvl4pPr marL="1236662" indent="0">
              <a:buFontTx/>
              <a:buNone/>
              <a:defRPr/>
            </a:lvl4pPr>
            <a:lvl5pPr marL="1717675" indent="0">
              <a:buFontTx/>
              <a:buNone/>
              <a:defRPr/>
            </a:lvl5pPr>
          </a:lstStyle>
          <a:p>
            <a:pPr lvl="0"/>
            <a:r>
              <a:rPr lang="nl-NL" dirty="0"/>
              <a:t>Naam afdeling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idx="12" hasCustomPrompt="1"/>
          </p:nvPr>
        </p:nvSpPr>
        <p:spPr bwMode="auto">
          <a:xfrm>
            <a:off x="1304925" y="4067226"/>
            <a:ext cx="4545118" cy="311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1800" b="0" i="0" kern="800" cap="all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Plaats</a:t>
            </a:r>
            <a:endParaRPr lang="en-GB" dirty="0"/>
          </a:p>
        </p:txBody>
      </p:sp>
      <p:pic>
        <p:nvPicPr>
          <p:cNvPr id="17" name="Afbeelding 16" descr="logo lumc_Fedra_PPT_20 mm NL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838" y="285750"/>
            <a:ext cx="2293899" cy="576000"/>
          </a:xfrm>
          <a:prstGeom prst="rect">
            <a:avLst/>
          </a:prstGeom>
        </p:spPr>
      </p:pic>
      <p:pic>
        <p:nvPicPr>
          <p:cNvPr id="25" name="Afbeelding 24" descr="logo UL_RGB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9" y="4214982"/>
            <a:ext cx="495798" cy="576000"/>
          </a:xfrm>
          <a:prstGeom prst="rect">
            <a:avLst/>
          </a:prstGeom>
        </p:spPr>
      </p:pic>
      <p:sp>
        <p:nvSpPr>
          <p:cNvPr id="29" name="Rechthoek 28"/>
          <p:cNvSpPr/>
          <p:nvPr userDrawn="1"/>
        </p:nvSpPr>
        <p:spPr bwMode="auto">
          <a:xfrm>
            <a:off x="1146174" y="1130300"/>
            <a:ext cx="7997825" cy="1152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1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6527800" y="2282300"/>
            <a:ext cx="2321302" cy="232130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Rechthoek 14"/>
          <p:cNvSpPr/>
          <p:nvPr userDrawn="1"/>
        </p:nvSpPr>
        <p:spPr bwMode="auto">
          <a:xfrm>
            <a:off x="-1" y="4914900"/>
            <a:ext cx="9143999" cy="228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04927" y="1137712"/>
            <a:ext cx="7548562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108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Rechthoek 2"/>
          <p:cNvSpPr/>
          <p:nvPr userDrawn="1"/>
        </p:nvSpPr>
        <p:spPr bwMode="auto">
          <a:xfrm>
            <a:off x="-2" y="2282300"/>
            <a:ext cx="1146175" cy="1152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625961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BF36E6D6-0AF6-6E45-AC6D-1BDAE16199A2}" type="datetime5">
              <a:rPr lang="nl-NL" smtClean="0"/>
              <a:pPr/>
              <a:t>14-feb-23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125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BF36E6D6-0AF6-6E45-AC6D-1BDAE16199A2}" type="datetime5">
              <a:rPr lang="nl-NL" smtClean="0"/>
              <a:pPr/>
              <a:t>14-feb-23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158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66738" y="1016000"/>
            <a:ext cx="3008313" cy="3735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625961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BF36E6D6-0AF6-6E45-AC6D-1BDAE16199A2}" type="datetime5">
              <a:rPr lang="nl-NL" smtClean="0"/>
              <a:pPr/>
              <a:t>14-feb-23</a:t>
            </a:fld>
            <a:endParaRPr lang="en-GB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3741737" y="1022350"/>
            <a:ext cx="5121971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434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66738" y="1016000"/>
            <a:ext cx="5040000" cy="3735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849938" y="1016000"/>
            <a:ext cx="3003550" cy="890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625961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BF36E6D6-0AF6-6E45-AC6D-1BDAE16199A2}" type="datetime5">
              <a:rPr lang="nl-NL" smtClean="0"/>
              <a:pPr/>
              <a:t>14-feb-23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580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 userDrawn="1"/>
        </p:nvSpPr>
        <p:spPr bwMode="auto">
          <a:xfrm>
            <a:off x="1146174" y="1130300"/>
            <a:ext cx="7997825" cy="11557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13" name="Afbeelding 12" descr="logo lumc_Fedra_PPT_20 mm NL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838" y="285750"/>
            <a:ext cx="2293899" cy="576000"/>
          </a:xfrm>
          <a:prstGeom prst="rect">
            <a:avLst/>
          </a:prstGeom>
        </p:spPr>
      </p:pic>
      <p:sp>
        <p:nvSpPr>
          <p:cNvPr id="14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1323975" y="1130301"/>
            <a:ext cx="7524750" cy="11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spcCol="360000" anchor="t" anchorCtr="0" compatLnSpc="1">
            <a:prstTxWarp prst="textNoShape">
              <a:avLst/>
            </a:prstTxWarp>
          </a:bodyPr>
          <a:lstStyle>
            <a:lvl1pPr>
              <a:defRPr sz="2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Aftiteling en/of adres</a:t>
            </a:r>
          </a:p>
        </p:txBody>
      </p:sp>
      <p:sp>
        <p:nvSpPr>
          <p:cNvPr id="12" name="Rechthoek 11"/>
          <p:cNvSpPr/>
          <p:nvPr userDrawn="1"/>
        </p:nvSpPr>
        <p:spPr bwMode="auto">
          <a:xfrm>
            <a:off x="-2" y="2282300"/>
            <a:ext cx="1146175" cy="1152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Tijdelijke aanduiding voor tekst 3"/>
          <p:cNvSpPr>
            <a:spLocks noGrp="1"/>
          </p:cNvSpPr>
          <p:nvPr>
            <p:ph type="body" sz="half" idx="10"/>
          </p:nvPr>
        </p:nvSpPr>
        <p:spPr>
          <a:xfrm>
            <a:off x="1323974" y="2432604"/>
            <a:ext cx="7524751" cy="2310846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Afbeelding 15" descr="logo UL_RGB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9" y="4214982"/>
            <a:ext cx="495798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3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indelin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/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6527800" y="2282300"/>
            <a:ext cx="2321302" cy="2321302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15"/>
          </p:nvPr>
        </p:nvSpPr>
        <p:spPr>
          <a:xfrm>
            <a:off x="566738" y="2282300"/>
            <a:ext cx="5738812" cy="2469088"/>
          </a:xfrm>
        </p:spPr>
        <p:txBody>
          <a:bodyPr/>
          <a:lstStyle>
            <a:lvl1pPr>
              <a:lnSpc>
                <a:spcPct val="100000"/>
              </a:lnSpc>
              <a:defRPr sz="5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BF36E6D6-0AF6-6E45-AC6D-1BDAE16199A2}" type="datetime5">
              <a:rPr lang="nl-NL" smtClean="0"/>
              <a:pPr/>
              <a:t>14-feb-23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069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ofdstuk indeling met lo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/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6527800" y="2282300"/>
            <a:ext cx="2321302" cy="2321302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15"/>
          </p:nvPr>
        </p:nvSpPr>
        <p:spPr>
          <a:xfrm>
            <a:off x="566738" y="2282300"/>
            <a:ext cx="5738812" cy="2469088"/>
          </a:xfrm>
        </p:spPr>
        <p:txBody>
          <a:bodyPr/>
          <a:lstStyle>
            <a:lvl1pPr>
              <a:lnSpc>
                <a:spcPct val="100000"/>
              </a:lnSpc>
              <a:defRPr sz="5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BF36E6D6-0AF6-6E45-AC6D-1BDAE16199A2}" type="datetime5">
              <a:rPr lang="nl-NL" smtClean="0"/>
              <a:pPr/>
              <a:t>14-feb-23</a:t>
            </a:fld>
            <a:endParaRPr lang="en-GB" dirty="0"/>
          </a:p>
        </p:txBody>
      </p:sp>
      <p:pic>
        <p:nvPicPr>
          <p:cNvPr id="9" name="Afbeelding 8" descr="logo lumc_BLOKJES_PPT_20 mm NL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52" y="281518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7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016000"/>
            <a:ext cx="8286750" cy="3735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625961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BF36E6D6-0AF6-6E45-AC6D-1BDAE16199A2}" type="datetime5">
              <a:rPr lang="nl-NL" smtClean="0"/>
              <a:pPr/>
              <a:t>14-feb-23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030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 me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016000"/>
            <a:ext cx="8286750" cy="3735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625961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BF36E6D6-0AF6-6E45-AC6D-1BDAE16199A2}" type="datetime5">
              <a:rPr lang="nl-NL" smtClean="0"/>
              <a:pPr/>
              <a:t>14-feb-23</a:t>
            </a:fld>
            <a:endParaRPr lang="en-GB" dirty="0"/>
          </a:p>
        </p:txBody>
      </p:sp>
      <p:pic>
        <p:nvPicPr>
          <p:cNvPr id="8" name="Afbeelding 7" descr="logo lumc_BLOKJES_PPT_20 mm NL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52" y="281518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3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onder voet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Rechthoek 5"/>
          <p:cNvSpPr/>
          <p:nvPr userDrawn="1"/>
        </p:nvSpPr>
        <p:spPr bwMode="auto">
          <a:xfrm>
            <a:off x="0" y="4933950"/>
            <a:ext cx="9144000" cy="20955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016000"/>
            <a:ext cx="8286750" cy="3735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3239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p 1 regel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9" y="1"/>
            <a:ext cx="6610350" cy="501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 bwMode="auto">
          <a:xfrm>
            <a:off x="0" y="4933950"/>
            <a:ext cx="9144000" cy="20955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704850"/>
            <a:ext cx="8286750" cy="40465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900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66739" y="1022350"/>
            <a:ext cx="4003675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4860033" y="1022350"/>
            <a:ext cx="4003675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625961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BF36E6D6-0AF6-6E45-AC6D-1BDAE16199A2}" type="datetime5">
              <a:rPr lang="nl-NL" smtClean="0"/>
              <a:pPr/>
              <a:t>14-feb-23</a:t>
            </a:fld>
            <a:endParaRPr lang="en-GB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4143182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6739" y="1016000"/>
            <a:ext cx="4003675" cy="785216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6737" y="1904999"/>
            <a:ext cx="4003676" cy="285968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852988" y="1016000"/>
            <a:ext cx="4004630" cy="785216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852988" y="1904999"/>
            <a:ext cx="4004630" cy="28596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625961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3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BF36E6D6-0AF6-6E45-AC6D-1BDAE16199A2}" type="datetime5">
              <a:rPr lang="nl-NL" smtClean="0"/>
              <a:pPr/>
              <a:t>14-feb-23</a:t>
            </a:fld>
            <a:endParaRPr lang="en-GB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4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1235032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 userDrawn="1"/>
        </p:nvSpPr>
        <p:spPr bwMode="auto">
          <a:xfrm>
            <a:off x="8002588" y="4933950"/>
            <a:ext cx="1141412" cy="2160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hthoek 12"/>
          <p:cNvSpPr/>
          <p:nvPr userDrawn="1"/>
        </p:nvSpPr>
        <p:spPr bwMode="auto">
          <a:xfrm>
            <a:off x="1143000" y="4933950"/>
            <a:ext cx="6859588" cy="216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" name="Rechthoek 1"/>
          <p:cNvSpPr/>
          <p:nvPr userDrawn="1"/>
        </p:nvSpPr>
        <p:spPr bwMode="auto">
          <a:xfrm>
            <a:off x="0" y="4933950"/>
            <a:ext cx="1143000" cy="2160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BF36E6D6-0AF6-6E45-AC6D-1BDAE16199A2}" type="datetime5">
              <a:rPr lang="nl-NL" smtClean="0"/>
              <a:pPr/>
              <a:t>14-feb-23</a:t>
            </a:fld>
            <a:endParaRPr lang="en-GB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9" y="0"/>
            <a:ext cx="661035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  <a:endParaRPr lang="en-GB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016000"/>
            <a:ext cx="8291512" cy="3735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2" name="Rechthoek 11"/>
          <p:cNvSpPr/>
          <p:nvPr userDrawn="1"/>
        </p:nvSpPr>
        <p:spPr bwMode="auto">
          <a:xfrm>
            <a:off x="6861176" y="4933950"/>
            <a:ext cx="1141412" cy="216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4" r:id="rId3"/>
    <p:sldLayoutId id="2147483650" r:id="rId4"/>
    <p:sldLayoutId id="2147483663" r:id="rId5"/>
    <p:sldLayoutId id="2147483661" r:id="rId6"/>
    <p:sldLayoutId id="2147483662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hdr="0"/>
  <p:txStyles>
    <p:titleStyle>
      <a:lvl1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400" b="1" i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2pPr>
      <a:lvl3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3pPr>
      <a:lvl4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4pPr>
      <a:lvl5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5pPr>
      <a:lvl6pPr marL="4572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6pPr>
      <a:lvl7pPr marL="9144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0" indent="0" algn="l" rtl="0" eaLnBrk="1" fontAlgn="base" hangingPunct="1">
        <a:lnSpc>
          <a:spcPct val="120000"/>
        </a:lnSpc>
        <a:spcBef>
          <a:spcPts val="0"/>
        </a:spcBef>
        <a:spcAft>
          <a:spcPct val="0"/>
        </a:spcAft>
        <a:buFontTx/>
        <a:buNone/>
        <a:defRPr sz="2000">
          <a:solidFill>
            <a:schemeClr val="accent6"/>
          </a:solidFill>
          <a:latin typeface="+mn-lt"/>
          <a:ea typeface="+mn-ea"/>
          <a:cs typeface="+mn-cs"/>
        </a:defRPr>
      </a:lvl1pPr>
      <a:lvl2pPr marL="0" indent="-187325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2000">
          <a:solidFill>
            <a:schemeClr val="accent6"/>
          </a:solidFill>
          <a:latin typeface="+mn-lt"/>
          <a:ea typeface="+mn-ea"/>
        </a:defRPr>
      </a:lvl2pPr>
      <a:lvl3pPr marL="360000" indent="-18573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1800">
          <a:solidFill>
            <a:schemeClr val="accent6"/>
          </a:solidFill>
          <a:latin typeface="+mn-lt"/>
          <a:ea typeface="+mn-ea"/>
        </a:defRPr>
      </a:lvl3pPr>
      <a:lvl4pPr marL="720000" indent="-19526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1800">
          <a:solidFill>
            <a:schemeClr val="accent6"/>
          </a:solidFill>
          <a:latin typeface="+mn-lt"/>
          <a:ea typeface="+mn-ea"/>
        </a:defRPr>
      </a:lvl4pPr>
      <a:lvl5pPr marL="1080000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1800">
          <a:solidFill>
            <a:schemeClr val="accent6"/>
          </a:solidFill>
          <a:latin typeface="+mn-lt"/>
          <a:ea typeface="+mn-ea"/>
        </a:defRPr>
      </a:lvl5pPr>
      <a:lvl6pPr marL="23669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6pPr>
      <a:lvl7pPr marL="28241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7pPr>
      <a:lvl8pPr marL="32813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8pPr>
      <a:lvl9pPr marL="37385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tmp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304926" y="3063630"/>
            <a:ext cx="4530829" cy="311727"/>
          </a:xfrm>
        </p:spPr>
        <p:txBody>
          <a:bodyPr/>
          <a:lstStyle/>
          <a:p>
            <a:r>
              <a:rPr lang="en-GB" dirty="0"/>
              <a:t>Prof. </a:t>
            </a:r>
            <a:r>
              <a:rPr lang="en-GB" dirty="0" err="1"/>
              <a:t>dr.</a:t>
            </a:r>
            <a:r>
              <a:rPr lang="en-GB" dirty="0"/>
              <a:t> Anske van der Bom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1"/>
          </p:nvPr>
        </p:nvSpPr>
        <p:spPr>
          <a:xfrm>
            <a:off x="1304927" y="3531221"/>
            <a:ext cx="4545117" cy="311726"/>
          </a:xfrm>
        </p:spPr>
        <p:txBody>
          <a:bodyPr/>
          <a:lstStyle/>
          <a:p>
            <a:r>
              <a:rPr lang="en-GB" dirty="0"/>
              <a:t>Department of Clinical Epidemiology</a:t>
            </a:r>
          </a:p>
          <a:p>
            <a:r>
              <a:rPr lang="en-GB" dirty="0"/>
              <a:t>&amp; Health Campus The Hague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How do you, scientist, interpret my results?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639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62F3735-DDF6-D351-662B-B94784334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4954858"/>
              </p:ext>
            </p:extLst>
          </p:nvPr>
        </p:nvGraphicFramePr>
        <p:xfrm>
          <a:off x="481496" y="1022889"/>
          <a:ext cx="7872090" cy="35381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6067">
                  <a:extLst>
                    <a:ext uri="{9D8B030D-6E8A-4147-A177-3AD203B41FA5}">
                      <a16:colId xmlns:a16="http://schemas.microsoft.com/office/drawing/2014/main" val="517314526"/>
                    </a:ext>
                  </a:extLst>
                </a:gridCol>
                <a:gridCol w="1160346">
                  <a:extLst>
                    <a:ext uri="{9D8B030D-6E8A-4147-A177-3AD203B41FA5}">
                      <a16:colId xmlns:a16="http://schemas.microsoft.com/office/drawing/2014/main" val="3566320212"/>
                    </a:ext>
                  </a:extLst>
                </a:gridCol>
                <a:gridCol w="1475230">
                  <a:extLst>
                    <a:ext uri="{9D8B030D-6E8A-4147-A177-3AD203B41FA5}">
                      <a16:colId xmlns:a16="http://schemas.microsoft.com/office/drawing/2014/main" val="3224677617"/>
                    </a:ext>
                  </a:extLst>
                </a:gridCol>
                <a:gridCol w="1599609">
                  <a:extLst>
                    <a:ext uri="{9D8B030D-6E8A-4147-A177-3AD203B41FA5}">
                      <a16:colId xmlns:a16="http://schemas.microsoft.com/office/drawing/2014/main" val="3017306716"/>
                    </a:ext>
                  </a:extLst>
                </a:gridCol>
                <a:gridCol w="1720838">
                  <a:extLst>
                    <a:ext uri="{9D8B030D-6E8A-4147-A177-3AD203B41FA5}">
                      <a16:colId xmlns:a16="http://schemas.microsoft.com/office/drawing/2014/main" val="2959202187"/>
                    </a:ext>
                  </a:extLst>
                </a:gridCol>
              </a:tblGrid>
              <a:tr h="2757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Number of deaths/</a:t>
                      </a:r>
                      <a:br>
                        <a:rPr lang="en-GB" sz="1400" dirty="0">
                          <a:effectLst/>
                        </a:rPr>
                      </a:br>
                      <a:r>
                        <a:rPr lang="en-GB" sz="1400" dirty="0">
                          <a:effectLst/>
                        </a:rPr>
                        <a:t>number of patients (% deaths)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OR (95% CI) of old vs fresh platelets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732207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Fresh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Old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Crude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Corrected*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1080897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Overall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109/1,439 (7·6)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212/2,117 (10·0)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1·36 (1·01 to 1·73)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1·47 (1·13 to 1·91)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42917514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Storage fluid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83587484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PAS-B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64/711 (9·0)</a:t>
                      </a:r>
                      <a:endParaRPr lang="en-US" sz="14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65/514 (12·7)</a:t>
                      </a:r>
                      <a:endParaRPr lang="en-US" sz="140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1·46 (1·02 to 2·11)</a:t>
                      </a:r>
                      <a:endParaRPr lang="en-US" sz="140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1·49 (1·00 to 2·21)</a:t>
                      </a:r>
                      <a:endParaRPr lang="en-US" sz="140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8876109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PAS-C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19/230 (8·3)</a:t>
                      </a:r>
                      <a:endParaRPr lang="en-US" sz="14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59/545 (10·8)</a:t>
                      </a:r>
                      <a:endParaRPr lang="en-US" sz="140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1·35 (0·78 to  2·32)</a:t>
                      </a:r>
                      <a:endParaRPr lang="en-US" sz="140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1·36 (0·73 to 2·52)</a:t>
                      </a:r>
                      <a:endParaRPr lang="en-US" sz="140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448705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Plasma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26/498 (5·2)</a:t>
                      </a:r>
                      <a:endParaRPr lang="en-US" sz="14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88/1,058 (8·3)</a:t>
                      </a:r>
                      <a:endParaRPr lang="en-US" sz="140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1·65 (1·05 to 2·59)</a:t>
                      </a:r>
                      <a:endParaRPr lang="en-US" sz="140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1·88 (1·16 to 3·03)</a:t>
                      </a:r>
                      <a:endParaRPr lang="en-US" sz="14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6499180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Hospital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04860704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Hospital 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73/777 (9·4)</a:t>
                      </a:r>
                      <a:endParaRPr lang="en-US" sz="14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85/666 (12·8)</a:t>
                      </a:r>
                      <a:endParaRPr lang="en-US" sz="140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1·41 (1·01 to 1·97)</a:t>
                      </a:r>
                      <a:endParaRPr lang="en-US" sz="14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1·41 (0·99 to 2·02)</a:t>
                      </a:r>
                      <a:endParaRPr lang="en-US" sz="14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1032018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Hospital 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36/662 (5·4)</a:t>
                      </a:r>
                      <a:endParaRPr lang="en-US" sz="140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127/1,451 (8·8)</a:t>
                      </a:r>
                      <a:endParaRPr lang="en-US" sz="140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1·67 (1·14 to 2·44)</a:t>
                      </a:r>
                      <a:endParaRPr lang="en-US" sz="140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1·72 (1·15 to 2·59)</a:t>
                      </a:r>
                      <a:endParaRPr lang="en-US" sz="14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85727836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Only one concentrate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9475688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Overall 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67/1,030 (6·5)</a:t>
                      </a:r>
                      <a:endParaRPr lang="en-US" sz="140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104/1,422 (7·3)</a:t>
                      </a:r>
                      <a:endParaRPr lang="en-US" sz="14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1·13 (0·83 to 1·56)</a:t>
                      </a:r>
                      <a:endParaRPr lang="en-US" sz="14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1·24 (0·88 to 1·74)</a:t>
                      </a:r>
                      <a:endParaRPr lang="en-US" sz="14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06143478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Hospital 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48/616 (7·8)</a:t>
                      </a:r>
                      <a:endParaRPr lang="en-US" sz="140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53/525 (10·1)</a:t>
                      </a:r>
                      <a:endParaRPr lang="en-US" sz="140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1·33 (0·88 to 2·00)</a:t>
                      </a:r>
                      <a:endParaRPr lang="en-US" sz="14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1·26 (0·82 to 1·95)</a:t>
                      </a:r>
                      <a:endParaRPr lang="en-US" sz="14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25250615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Hospital 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19/414 (4·6)</a:t>
                      </a:r>
                      <a:endParaRPr lang="en-US" sz="140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51/897 (5·7)</a:t>
                      </a:r>
                      <a:endParaRPr lang="en-US" sz="140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1·25 (0·73 to 2·15)</a:t>
                      </a:r>
                      <a:endParaRPr lang="en-US" sz="140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1·31 (0·74 to 2·31)</a:t>
                      </a:r>
                      <a:endParaRPr lang="en-US" sz="14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04996263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2B8F534-4261-BB42-C50E-4A30E5F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In-hospital mortality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E590FD-0F77-74B3-D495-2AEEBC281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116" y="4620362"/>
            <a:ext cx="9244738" cy="228601"/>
          </a:xfrm>
        </p:spPr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*for </a:t>
            </a:r>
            <a:r>
              <a:rPr lang="en-US" dirty="0">
                <a:solidFill>
                  <a:schemeClr val="tx2"/>
                </a:solidFill>
              </a:rPr>
              <a:t>number of transfusions, </a:t>
            </a:r>
            <a:r>
              <a:rPr lang="en-US" dirty="0" err="1">
                <a:solidFill>
                  <a:schemeClr val="tx2"/>
                </a:solidFill>
              </a:rPr>
              <a:t>EuroSCORE</a:t>
            </a:r>
            <a:r>
              <a:rPr lang="en-US" dirty="0">
                <a:solidFill>
                  <a:schemeClr val="tx2"/>
                </a:solidFill>
              </a:rPr>
              <a:t> I, age, gender, left ventricular function, recent myocardial infarction, isolated CABG, hospital 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381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62F3735-DDF6-D351-662B-B94784334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912597"/>
              </p:ext>
            </p:extLst>
          </p:nvPr>
        </p:nvGraphicFramePr>
        <p:xfrm>
          <a:off x="481496" y="1022889"/>
          <a:ext cx="7872090" cy="35381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6067">
                  <a:extLst>
                    <a:ext uri="{9D8B030D-6E8A-4147-A177-3AD203B41FA5}">
                      <a16:colId xmlns:a16="http://schemas.microsoft.com/office/drawing/2014/main" val="517314526"/>
                    </a:ext>
                  </a:extLst>
                </a:gridCol>
                <a:gridCol w="1160346">
                  <a:extLst>
                    <a:ext uri="{9D8B030D-6E8A-4147-A177-3AD203B41FA5}">
                      <a16:colId xmlns:a16="http://schemas.microsoft.com/office/drawing/2014/main" val="3566320212"/>
                    </a:ext>
                  </a:extLst>
                </a:gridCol>
                <a:gridCol w="1475230">
                  <a:extLst>
                    <a:ext uri="{9D8B030D-6E8A-4147-A177-3AD203B41FA5}">
                      <a16:colId xmlns:a16="http://schemas.microsoft.com/office/drawing/2014/main" val="3224677617"/>
                    </a:ext>
                  </a:extLst>
                </a:gridCol>
                <a:gridCol w="1599609">
                  <a:extLst>
                    <a:ext uri="{9D8B030D-6E8A-4147-A177-3AD203B41FA5}">
                      <a16:colId xmlns:a16="http://schemas.microsoft.com/office/drawing/2014/main" val="3017306716"/>
                    </a:ext>
                  </a:extLst>
                </a:gridCol>
                <a:gridCol w="1720838">
                  <a:extLst>
                    <a:ext uri="{9D8B030D-6E8A-4147-A177-3AD203B41FA5}">
                      <a16:colId xmlns:a16="http://schemas.microsoft.com/office/drawing/2014/main" val="2959202187"/>
                    </a:ext>
                  </a:extLst>
                </a:gridCol>
              </a:tblGrid>
              <a:tr h="2757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Number of deaths/</a:t>
                      </a:r>
                      <a:br>
                        <a:rPr lang="en-GB" sz="1400" dirty="0">
                          <a:effectLst/>
                        </a:rPr>
                      </a:br>
                      <a:r>
                        <a:rPr lang="en-GB" sz="1400" dirty="0">
                          <a:effectLst/>
                        </a:rPr>
                        <a:t>number of patients (% deaths)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OR (95% CI) of old vs fresh platelets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732207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Fresh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Old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Crude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Corrected*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1080897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Overall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109/1,439 (7·6)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212/2,117 (10·0)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1·36 (1·01 to 1·73)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1·47 (1·13 to 1·91)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42917514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Storage fluid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83587484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PAS-B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64/711 (9·0)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65/514 (12·7)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1·46 (1·02 to 2·11)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1·49 (1·00 to 2·21)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8876109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PAS-C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19/230 (8·3)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59/545 (10·8)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1·35 (0·78 to  2·32)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1·36 (0·73 to 2·52)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448705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Plasma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26/498 (5·2)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88/1,058 (8·3)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1·65 (1·05 to 2·59)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1·88 (1·16 to 3·03)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6499180"/>
                  </a:ext>
                </a:extLst>
              </a:tr>
              <a:tr h="1346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Hospital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04860704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Hospital 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73/777 (9·4)</a:t>
                      </a:r>
                      <a:endParaRPr lang="en-US"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85/666 (12·8)</a:t>
                      </a:r>
                      <a:endParaRPr lang="en-US" sz="140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1·41 (1·01 to 1·97)</a:t>
                      </a:r>
                      <a:endParaRPr lang="en-US"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1·41 (0·99 to 2·02)</a:t>
                      </a:r>
                      <a:endParaRPr lang="en-US"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1032018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Hospital 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36/662 (5·4)</a:t>
                      </a:r>
                      <a:endParaRPr lang="en-US"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127/1,451 (8·8)</a:t>
                      </a:r>
                      <a:endParaRPr lang="en-US" sz="140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1·67 (1·14 to 2·44)</a:t>
                      </a:r>
                      <a:endParaRPr lang="en-US" sz="140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1·72 (1·15 to 2·59)</a:t>
                      </a:r>
                      <a:endParaRPr lang="en-US"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85727836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Only one concentrate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9475688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Overall 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67/1,030 (6·5)</a:t>
                      </a:r>
                      <a:endParaRPr lang="en-US"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104/1,422 (7·3)</a:t>
                      </a:r>
                      <a:endParaRPr lang="en-US"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1·13 (0·83 to 1·56)</a:t>
                      </a:r>
                      <a:endParaRPr lang="en-US" sz="140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1·24 (0·88 to 1·74)</a:t>
                      </a:r>
                      <a:endParaRPr lang="en-US"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06143478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Hospital 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48/616 (7·8)</a:t>
                      </a:r>
                      <a:endParaRPr lang="en-US"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53/525 (10·1)</a:t>
                      </a:r>
                      <a:endParaRPr lang="en-US"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1·33 (0·88 to 2·00)</a:t>
                      </a:r>
                      <a:endParaRPr lang="en-US" sz="140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1·26 (0·82 to 1·95)</a:t>
                      </a:r>
                      <a:endParaRPr lang="en-US"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25250615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Hospital 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19/414 (4·6)</a:t>
                      </a:r>
                      <a:endParaRPr lang="en-US"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51/897 (5·7)</a:t>
                      </a:r>
                      <a:endParaRPr lang="en-US"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1·25 (0·73 to 2·15)</a:t>
                      </a:r>
                      <a:endParaRPr lang="en-US"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1·31 (0·74 to 2·31)</a:t>
                      </a:r>
                      <a:endParaRPr lang="en-US"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04996263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2B8F534-4261-BB42-C50E-4A30E5F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In-hospital mortality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E590FD-0F77-74B3-D495-2AEEBC281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116" y="4620362"/>
            <a:ext cx="9244738" cy="228601"/>
          </a:xfrm>
        </p:spPr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*for </a:t>
            </a:r>
            <a:r>
              <a:rPr lang="en-US" dirty="0">
                <a:solidFill>
                  <a:schemeClr val="tx2"/>
                </a:solidFill>
              </a:rPr>
              <a:t>number of transfusions, </a:t>
            </a:r>
            <a:r>
              <a:rPr lang="en-US" dirty="0" err="1">
                <a:solidFill>
                  <a:schemeClr val="tx2"/>
                </a:solidFill>
              </a:rPr>
              <a:t>EuroSCORE</a:t>
            </a:r>
            <a:r>
              <a:rPr lang="en-US" dirty="0">
                <a:solidFill>
                  <a:schemeClr val="tx2"/>
                </a:solidFill>
              </a:rPr>
              <a:t> I, age, gender, left ventricular function, recent myocardial infarction isolated CABG, hospital 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09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62F3735-DDF6-D351-662B-B94784334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1307525"/>
              </p:ext>
            </p:extLst>
          </p:nvPr>
        </p:nvGraphicFramePr>
        <p:xfrm>
          <a:off x="481496" y="1022889"/>
          <a:ext cx="7872090" cy="35381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6067">
                  <a:extLst>
                    <a:ext uri="{9D8B030D-6E8A-4147-A177-3AD203B41FA5}">
                      <a16:colId xmlns:a16="http://schemas.microsoft.com/office/drawing/2014/main" val="517314526"/>
                    </a:ext>
                  </a:extLst>
                </a:gridCol>
                <a:gridCol w="1160346">
                  <a:extLst>
                    <a:ext uri="{9D8B030D-6E8A-4147-A177-3AD203B41FA5}">
                      <a16:colId xmlns:a16="http://schemas.microsoft.com/office/drawing/2014/main" val="3566320212"/>
                    </a:ext>
                  </a:extLst>
                </a:gridCol>
                <a:gridCol w="1475230">
                  <a:extLst>
                    <a:ext uri="{9D8B030D-6E8A-4147-A177-3AD203B41FA5}">
                      <a16:colId xmlns:a16="http://schemas.microsoft.com/office/drawing/2014/main" val="3224677617"/>
                    </a:ext>
                  </a:extLst>
                </a:gridCol>
                <a:gridCol w="1599609">
                  <a:extLst>
                    <a:ext uri="{9D8B030D-6E8A-4147-A177-3AD203B41FA5}">
                      <a16:colId xmlns:a16="http://schemas.microsoft.com/office/drawing/2014/main" val="3017306716"/>
                    </a:ext>
                  </a:extLst>
                </a:gridCol>
                <a:gridCol w="1720838">
                  <a:extLst>
                    <a:ext uri="{9D8B030D-6E8A-4147-A177-3AD203B41FA5}">
                      <a16:colId xmlns:a16="http://schemas.microsoft.com/office/drawing/2014/main" val="2959202187"/>
                    </a:ext>
                  </a:extLst>
                </a:gridCol>
              </a:tblGrid>
              <a:tr h="2757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Number of deaths/</a:t>
                      </a:r>
                      <a:br>
                        <a:rPr lang="en-GB" sz="1400" dirty="0">
                          <a:effectLst/>
                        </a:rPr>
                      </a:br>
                      <a:r>
                        <a:rPr lang="en-GB" sz="1400" dirty="0">
                          <a:effectLst/>
                        </a:rPr>
                        <a:t>number of patients (% deaths)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OR (95% CI) of old vs fresh platelets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732207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Fresh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Old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Crude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Corrected*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1080897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Overall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109/1,439 (7·6)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212/2,117 (10·0)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1·36 (1·01 to 1·73)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1·47 (1·13 to 1·91)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42917514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Storage fluid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83587484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PAS-B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64/711 (9·0)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65/514 (12·7)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1·46 (1·02 to 2·11)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1·49 (1·00 to 2·21)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8876109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PAS-C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19/230 (8·3)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59/545 (10·8)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1·35 (0·78 to  2·32)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1·36 (0·73 to 2·52)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448705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Plasma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26/498 (5·2)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88/1,058 (8·3)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1·65 (1·05 to 2·59)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1·88 (1·16 to 3·03)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6499180"/>
                  </a:ext>
                </a:extLst>
              </a:tr>
              <a:tr h="1346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Hospital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04860704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Hospital 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73/777 (9·4)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85/666 (12·8)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1·41 (1·01 to 1·97)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1·41 (0·99 to 2·02)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1032018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Hospital 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36/662 (5·4)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127/1,451 (8·8)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1·67 (1·14 to 2·44)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1·72 (1·15 to 2·59)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85727836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Only one unit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9475688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Overall 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67/1,030 (6·5)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104/1,422 (7·3)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1·13 (0·83 to 1·56)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1·24 (0·88 to 1·74)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06143478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Hospital 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48/616 (7·8)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53/525 (10·1)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1·33 (0·88 to 2·00)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1·26 (0·82 to 1·95)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25250615"/>
                  </a:ext>
                </a:extLst>
              </a:tr>
              <a:tr h="157250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Hospital 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950" marR="32950" marT="4576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19/414 (4·6)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51/897 (5·7)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1·25 (0·73 to 2·15)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1·31 (0·74 to 2·31)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04996263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2B8F534-4261-BB42-C50E-4A30E5F8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In-hospital mortality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E590FD-0F77-74B3-D495-2AEEBC281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116" y="4620362"/>
            <a:ext cx="9244738" cy="228601"/>
          </a:xfrm>
        </p:spPr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*for </a:t>
            </a:r>
            <a:r>
              <a:rPr lang="en-US" dirty="0">
                <a:solidFill>
                  <a:schemeClr val="tx2"/>
                </a:solidFill>
              </a:rPr>
              <a:t>number of transfusions, </a:t>
            </a:r>
            <a:r>
              <a:rPr lang="en-US" dirty="0" err="1">
                <a:solidFill>
                  <a:schemeClr val="tx2"/>
                </a:solidFill>
              </a:rPr>
              <a:t>EuroSCORE</a:t>
            </a:r>
            <a:r>
              <a:rPr lang="en-US" dirty="0">
                <a:solidFill>
                  <a:schemeClr val="tx2"/>
                </a:solidFill>
              </a:rPr>
              <a:t> I, age, gender, left ventricular function, recent myocardial infarction isolated CABG, hospital 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013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94E555-E83E-6EAD-3F0E-4679BEDF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In-hospital mortality fresh and old PC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6B957-23D7-A47C-35CC-2892E6E9D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DA49885-DCAB-96C1-EB5B-B3684F8F12E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F36E6D6-0AF6-6E45-AC6D-1BDAE16199A2}" type="datetime5">
              <a:rPr lang="nl-NL" smtClean="0"/>
              <a:pPr/>
              <a:t>14-feb-23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51323E9-8B2D-3E32-86DC-AF86F4984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Insert &gt; Header &amp; footer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9EF32-A78B-38DD-7D72-173EF3E74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750" y="926280"/>
            <a:ext cx="9144000" cy="391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08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722702-C6A5-4E3B-BA09-0E3D2229E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887"/>
          <a:stretch/>
        </p:blipFill>
        <p:spPr>
          <a:xfrm>
            <a:off x="1200235" y="1448656"/>
            <a:ext cx="6604003" cy="24980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900D95-0752-4A73-B39C-6B44B8EE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population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54471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ED12186-3DC1-DDBD-FDA5-1E3297A6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outcomes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F65872-CF63-031D-D317-5C68091F8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9116" y="4459417"/>
            <a:ext cx="8804883" cy="15287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SIRS systemic inflammatory response syndrome; † </a:t>
            </a:r>
            <a:r>
              <a:rPr lang="en-US" dirty="0">
                <a:solidFill>
                  <a:schemeClr val="bg2"/>
                </a:solidFill>
              </a:rPr>
              <a:t>restricted to patients who received one or </a:t>
            </a:r>
            <a:r>
              <a:rPr lang="en-US" dirty="0" err="1">
                <a:solidFill>
                  <a:schemeClr val="bg2"/>
                </a:solidFill>
              </a:rPr>
              <a:t>morge</a:t>
            </a:r>
            <a:r>
              <a:rPr lang="en-US" dirty="0">
                <a:solidFill>
                  <a:schemeClr val="bg2"/>
                </a:solidFill>
              </a:rPr>
              <a:t> platelet transfusion in the operation room</a:t>
            </a:r>
            <a:endParaRPr lang="en-GB" dirty="0">
              <a:solidFill>
                <a:schemeClr val="bg2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898A2F0-A23F-A925-B497-EC6A74EBC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327654"/>
              </p:ext>
            </p:extLst>
          </p:nvPr>
        </p:nvGraphicFramePr>
        <p:xfrm>
          <a:off x="42725" y="1128343"/>
          <a:ext cx="8928848" cy="28868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73310">
                  <a:extLst>
                    <a:ext uri="{9D8B030D-6E8A-4147-A177-3AD203B41FA5}">
                      <a16:colId xmlns:a16="http://schemas.microsoft.com/office/drawing/2014/main" val="3301871357"/>
                    </a:ext>
                  </a:extLst>
                </a:gridCol>
                <a:gridCol w="1191109">
                  <a:extLst>
                    <a:ext uri="{9D8B030D-6E8A-4147-A177-3AD203B41FA5}">
                      <a16:colId xmlns:a16="http://schemas.microsoft.com/office/drawing/2014/main" val="4233008110"/>
                    </a:ext>
                  </a:extLst>
                </a:gridCol>
                <a:gridCol w="1416115">
                  <a:extLst>
                    <a:ext uri="{9D8B030D-6E8A-4147-A177-3AD203B41FA5}">
                      <a16:colId xmlns:a16="http://schemas.microsoft.com/office/drawing/2014/main" val="1070391712"/>
                    </a:ext>
                  </a:extLst>
                </a:gridCol>
                <a:gridCol w="1614336">
                  <a:extLst>
                    <a:ext uri="{9D8B030D-6E8A-4147-A177-3AD203B41FA5}">
                      <a16:colId xmlns:a16="http://schemas.microsoft.com/office/drawing/2014/main" val="1433489773"/>
                    </a:ext>
                  </a:extLst>
                </a:gridCol>
                <a:gridCol w="1633978">
                  <a:extLst>
                    <a:ext uri="{9D8B030D-6E8A-4147-A177-3AD203B41FA5}">
                      <a16:colId xmlns:a16="http://schemas.microsoft.com/office/drawing/2014/main" val="1859298788"/>
                    </a:ext>
                  </a:extLst>
                </a:gridCol>
              </a:tblGrid>
              <a:tr h="2314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41" marR="61441" marT="8533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Number (% 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OR (95% CI) of old vs fresh platelets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035617"/>
                  </a:ext>
                </a:extLst>
              </a:tr>
              <a:tr h="2413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41" marR="61441" marT="8533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23950" algn="l"/>
                        </a:tabLst>
                      </a:pPr>
                      <a:r>
                        <a:rPr lang="en-GB" sz="1400" dirty="0">
                          <a:effectLst/>
                        </a:rPr>
                        <a:t>Fresh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23950" algn="l"/>
                        </a:tabLst>
                      </a:pPr>
                      <a:r>
                        <a:rPr lang="en-GB" sz="1400">
                          <a:effectLst/>
                        </a:rPr>
                        <a:t>Old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Crude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Corrected*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4072957"/>
                  </a:ext>
                </a:extLst>
              </a:tr>
              <a:tr h="2413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Other outcomes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41" marR="61441" marT="8533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69261056"/>
                  </a:ext>
                </a:extLst>
              </a:tr>
              <a:tr h="241399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Blood loss ≥ 500 mL first 12 hours†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41" marR="61441" marT="8533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173/326 (53·0)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170/285 (60·0)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1·31 (0·95 to 1·80)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</a:rPr>
                        <a:t>1·38 (0·98 to 1·92)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58589606"/>
                  </a:ext>
                </a:extLst>
              </a:tr>
              <a:tr h="241399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Blood loss ≥1000 mL first 12 hours†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41" marR="61441" marT="8533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87/326 (26·7)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102/285 (35·8)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1·53 (1·08 to 2·16)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</a:rPr>
                        <a:t>1·74 (1·19 to 2·52)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46004150"/>
                  </a:ext>
                </a:extLst>
              </a:tr>
              <a:tr h="241399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Reoperation for bleeding†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41" marR="61441" marT="8533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87/326 (26·7)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99/285 (34·7)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1·46 (1·03 to 2·07)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</a:rPr>
                        <a:t>1·62 (1·12 to 2·35)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35367308"/>
                  </a:ext>
                </a:extLst>
              </a:tr>
              <a:tr h="241399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Stroke†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41" marR="61441" marT="8533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10/326 (3·1)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8/285 (2·8)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0·91 (0·35 to 2·34)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</a:rPr>
                        <a:t>0·90 (0·34 to 2·33)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79932719"/>
                  </a:ext>
                </a:extLst>
              </a:tr>
              <a:tr h="241399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Myocardial infarction†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41" marR="61441" marT="8533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53/326 (16·3)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36/285 (12·6)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0·74 (0·47 to 1·18)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</a:rPr>
                        <a:t>0·87 (0·62 to 1·21)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30880437"/>
                  </a:ext>
                </a:extLst>
              </a:tr>
              <a:tr h="241399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Infection†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41" marR="61441" marT="8533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86/326 (26·4)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76/285 (26·7)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1·01 (0·71 to 1·46)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</a:rPr>
                        <a:t>0·99 (0·68 to 1·44)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24156494"/>
                  </a:ext>
                </a:extLst>
              </a:tr>
              <a:tr h="241399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SIRS†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41" marR="61441" marT="8533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67/326 (20·6)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75/285 (26·3)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1·38 (0·95 to 2·01)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</a:rPr>
                        <a:t>1·35 (0·92 to 1·99)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85549539"/>
                  </a:ext>
                </a:extLst>
              </a:tr>
              <a:tr h="241399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Shock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41" marR="61441" marT="8533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85/326 (26·1)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84/285 (29·5)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1·18 (0·83 to 1·69)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</a:rPr>
                        <a:t>1·16 (0·79 to 1·69)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70964417"/>
                  </a:ext>
                </a:extLst>
              </a:tr>
              <a:tr h="241399">
                <a:tc>
                  <a:txBody>
                    <a:bodyPr/>
                    <a:lstStyle/>
                    <a:p>
                      <a:pPr marL="0" marR="0" indent="18034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Multi organ failure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41" marR="61441" marT="8533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50/326 (15·3)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36/285 (12·6)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0·80 (0·50 to 1·27)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</a:rPr>
                        <a:t>0·73 (0·45 to 1·19)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79900951"/>
                  </a:ext>
                </a:extLst>
              </a:tr>
            </a:tbl>
          </a:graphicData>
        </a:graphic>
      </p:graphicFrame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B68D427A-1593-FFCA-ECC8-03448F149AF8}"/>
              </a:ext>
            </a:extLst>
          </p:cNvPr>
          <p:cNvSpPr txBox="1">
            <a:spLocks/>
          </p:cNvSpPr>
          <p:nvPr/>
        </p:nvSpPr>
        <p:spPr bwMode="auto">
          <a:xfrm>
            <a:off x="282643" y="4161205"/>
            <a:ext cx="9244738" cy="228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0" i="0" u="none" kern="800" cap="none" spc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r>
              <a:rPr lang="en-GB">
                <a:solidFill>
                  <a:schemeClr val="tx2"/>
                </a:solidFill>
              </a:rPr>
              <a:t>*for </a:t>
            </a:r>
            <a:r>
              <a:rPr lang="en-US">
                <a:solidFill>
                  <a:schemeClr val="tx2"/>
                </a:solidFill>
              </a:rPr>
              <a:t>number of transfusions, EuroSCORE I, age, gender, left ventricular function, recent myocardial infarction isolated CABG, hospital 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25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Confounding</a:t>
            </a:r>
          </a:p>
          <a:p>
            <a:r>
              <a:rPr lang="en-GB" dirty="0"/>
              <a:t>Collider stratification (selection) bias</a:t>
            </a:r>
          </a:p>
          <a:p>
            <a:r>
              <a:rPr lang="en-GB" dirty="0"/>
              <a:t>Measurement bias</a:t>
            </a:r>
          </a:p>
          <a:p>
            <a:r>
              <a:rPr lang="en-GB" dirty="0"/>
              <a:t>Random error</a:t>
            </a:r>
          </a:p>
          <a:p>
            <a:endParaRPr lang="en-GB" dirty="0"/>
          </a:p>
          <a:p>
            <a:r>
              <a:rPr lang="en-GB" dirty="0"/>
              <a:t>Earlier findings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8748D3-2FF9-6967-3D32-732E4054AD35}"/>
              </a:ext>
            </a:extLst>
          </p:cNvPr>
          <p:cNvSpPr txBox="1"/>
          <p:nvPr/>
        </p:nvSpPr>
        <p:spPr>
          <a:xfrm>
            <a:off x="5071017" y="2271534"/>
            <a:ext cx="201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Old vs Fresh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89455-3B31-AD56-99D9-F76520D57350}"/>
              </a:ext>
            </a:extLst>
          </p:cNvPr>
          <p:cNvSpPr txBox="1"/>
          <p:nvPr/>
        </p:nvSpPr>
        <p:spPr>
          <a:xfrm>
            <a:off x="7867047" y="2271535"/>
            <a:ext cx="124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Death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B49AE6-A668-4D55-48FA-40434329E423}"/>
              </a:ext>
            </a:extLst>
          </p:cNvPr>
          <p:cNvSpPr txBox="1"/>
          <p:nvPr/>
        </p:nvSpPr>
        <p:spPr>
          <a:xfrm>
            <a:off x="6626970" y="1198472"/>
            <a:ext cx="1839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Risk factors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3C4DBF-4E5E-6C02-43C5-42AF31741BA7}"/>
              </a:ext>
            </a:extLst>
          </p:cNvPr>
          <p:cNvSpPr txBox="1"/>
          <p:nvPr/>
        </p:nvSpPr>
        <p:spPr>
          <a:xfrm>
            <a:off x="4756280" y="1198471"/>
            <a:ext cx="124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First 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C96228-F946-D350-DB2D-CBDBE46B2422}"/>
              </a:ext>
            </a:extLst>
          </p:cNvPr>
          <p:cNvCxnSpPr>
            <a:stCxn id="9" idx="2"/>
            <a:endCxn id="5" idx="0"/>
          </p:cNvCxnSpPr>
          <p:nvPr/>
        </p:nvCxnSpPr>
        <p:spPr bwMode="auto">
          <a:xfrm>
            <a:off x="5376319" y="1660136"/>
            <a:ext cx="703044" cy="61139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20158E-6978-1838-DC0C-84A2CAFD14A1}"/>
              </a:ext>
            </a:extLst>
          </p:cNvPr>
          <p:cNvCxnSpPr/>
          <p:nvPr/>
        </p:nvCxnSpPr>
        <p:spPr bwMode="auto">
          <a:xfrm>
            <a:off x="7479412" y="1660137"/>
            <a:ext cx="703044" cy="61139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18B9B3-0C1F-83DA-70B8-17B8497C94A3}"/>
              </a:ext>
            </a:extLst>
          </p:cNvPr>
          <p:cNvCxnSpPr/>
          <p:nvPr/>
        </p:nvCxnSpPr>
        <p:spPr bwMode="auto">
          <a:xfrm>
            <a:off x="6994111" y="2525005"/>
            <a:ext cx="970602" cy="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9363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6739" y="1022350"/>
            <a:ext cx="4809580" cy="3721100"/>
          </a:xfrm>
        </p:spPr>
        <p:txBody>
          <a:bodyPr/>
          <a:lstStyle/>
          <a:p>
            <a:r>
              <a:rPr lang="en-GB" dirty="0"/>
              <a:t>Confounding</a:t>
            </a:r>
          </a:p>
          <a:p>
            <a:r>
              <a:rPr lang="en-GB" dirty="0"/>
              <a:t>Collider stratification (selection) bias</a:t>
            </a:r>
          </a:p>
          <a:p>
            <a:r>
              <a:rPr lang="en-GB" dirty="0"/>
              <a:t>Measurement bias</a:t>
            </a:r>
          </a:p>
          <a:p>
            <a:r>
              <a:rPr lang="en-GB" dirty="0"/>
              <a:t>Random error</a:t>
            </a:r>
          </a:p>
          <a:p>
            <a:endParaRPr lang="en-GB" dirty="0"/>
          </a:p>
          <a:p>
            <a:r>
              <a:rPr lang="en-GB" dirty="0"/>
              <a:t>Earlier findings   HR 1.04 (0.96-1.13) per day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8748D3-2FF9-6967-3D32-732E4054AD35}"/>
              </a:ext>
            </a:extLst>
          </p:cNvPr>
          <p:cNvSpPr txBox="1"/>
          <p:nvPr/>
        </p:nvSpPr>
        <p:spPr>
          <a:xfrm>
            <a:off x="5071017" y="2271534"/>
            <a:ext cx="201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Old vs Fresh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89455-3B31-AD56-99D9-F76520D57350}"/>
              </a:ext>
            </a:extLst>
          </p:cNvPr>
          <p:cNvSpPr txBox="1"/>
          <p:nvPr/>
        </p:nvSpPr>
        <p:spPr>
          <a:xfrm>
            <a:off x="7867047" y="2271535"/>
            <a:ext cx="124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Death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B49AE6-A668-4D55-48FA-40434329E423}"/>
              </a:ext>
            </a:extLst>
          </p:cNvPr>
          <p:cNvSpPr txBox="1"/>
          <p:nvPr/>
        </p:nvSpPr>
        <p:spPr>
          <a:xfrm>
            <a:off x="6626970" y="1198472"/>
            <a:ext cx="1839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Risk factors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3C4DBF-4E5E-6C02-43C5-42AF31741BA7}"/>
              </a:ext>
            </a:extLst>
          </p:cNvPr>
          <p:cNvSpPr txBox="1"/>
          <p:nvPr/>
        </p:nvSpPr>
        <p:spPr>
          <a:xfrm>
            <a:off x="4756280" y="1198471"/>
            <a:ext cx="124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First 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C96228-F946-D350-DB2D-CBDBE46B2422}"/>
              </a:ext>
            </a:extLst>
          </p:cNvPr>
          <p:cNvCxnSpPr>
            <a:stCxn id="9" idx="2"/>
            <a:endCxn id="5" idx="0"/>
          </p:cNvCxnSpPr>
          <p:nvPr/>
        </p:nvCxnSpPr>
        <p:spPr bwMode="auto">
          <a:xfrm>
            <a:off x="5376319" y="1660136"/>
            <a:ext cx="703044" cy="61139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20158E-6978-1838-DC0C-84A2CAFD14A1}"/>
              </a:ext>
            </a:extLst>
          </p:cNvPr>
          <p:cNvCxnSpPr/>
          <p:nvPr/>
        </p:nvCxnSpPr>
        <p:spPr bwMode="auto">
          <a:xfrm>
            <a:off x="7479412" y="1660137"/>
            <a:ext cx="703044" cy="61139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18B9B3-0C1F-83DA-70B8-17B8497C94A3}"/>
              </a:ext>
            </a:extLst>
          </p:cNvPr>
          <p:cNvCxnSpPr/>
          <p:nvPr/>
        </p:nvCxnSpPr>
        <p:spPr bwMode="auto">
          <a:xfrm>
            <a:off x="6994111" y="2525005"/>
            <a:ext cx="970602" cy="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79750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are cognitive biases?. Cognitive bias occurs when we process… | by  Ashish Sharma | UX Planet">
            <a:extLst>
              <a:ext uri="{FF2B5EF4-FFF2-40B4-BE49-F238E27FC236}">
                <a16:creationId xmlns:a16="http://schemas.microsoft.com/office/drawing/2014/main" id="{3EC41724-43F4-4965-97CB-FBF6CE7B3D8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066762" y="1045450"/>
            <a:ext cx="5040000" cy="35532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75DC5D-BBA3-4469-ACA6-D4411110EAF7}"/>
              </a:ext>
            </a:extLst>
          </p:cNvPr>
          <p:cNvSpPr txBox="1"/>
          <p:nvPr/>
        </p:nvSpPr>
        <p:spPr>
          <a:xfrm>
            <a:off x="1167448" y="3350990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  <a:latin typeface="Ink Free" panose="03080402000500000000" pitchFamily="66" charset="0"/>
              </a:rPr>
              <a:t>What you ignore</a:t>
            </a:r>
            <a:endParaRPr lang="nl-NL" sz="1800" b="1" dirty="0">
              <a:solidFill>
                <a:schemeClr val="accent6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774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D297AB23-FB1D-AABA-3CDC-17CE5F7773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7667186"/>
              </p:ext>
            </p:extLst>
          </p:nvPr>
        </p:nvGraphicFramePr>
        <p:xfrm>
          <a:off x="550693" y="827339"/>
          <a:ext cx="8042614" cy="2046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Interpretation / implication / PAR (13%)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57FD58-B891-54E0-9002-23FF7DA5A7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738" y="2979947"/>
            <a:ext cx="5944115" cy="932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F7488-367C-ECAC-C408-480AECAC9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782" y="4124901"/>
            <a:ext cx="5944115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8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are cognitive biases?. Cognitive bias occurs when we process… | by  Ashish Sharma | UX Planet">
            <a:extLst>
              <a:ext uri="{FF2B5EF4-FFF2-40B4-BE49-F238E27FC236}">
                <a16:creationId xmlns:a16="http://schemas.microsoft.com/office/drawing/2014/main" id="{3EC41724-43F4-4965-97CB-FBF6CE7B3D8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066762" y="1045450"/>
            <a:ext cx="5040000" cy="35532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75DC5D-BBA3-4469-ACA6-D4411110EAF7}"/>
              </a:ext>
            </a:extLst>
          </p:cNvPr>
          <p:cNvSpPr txBox="1"/>
          <p:nvPr/>
        </p:nvSpPr>
        <p:spPr>
          <a:xfrm>
            <a:off x="1167448" y="3350990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  <a:latin typeface="Ink Free" panose="03080402000500000000" pitchFamily="66" charset="0"/>
              </a:rPr>
              <a:t>What you ignore</a:t>
            </a:r>
            <a:endParaRPr lang="nl-NL" sz="1800" b="1" dirty="0">
              <a:solidFill>
                <a:schemeClr val="accent6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931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FA34BA-A2FF-69EA-0CFA-6E8ED169780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5540916" y="854075"/>
            <a:ext cx="3702948" cy="37211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FA6AD6-8005-A4A4-A933-49076FC0A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9" y="1022350"/>
            <a:ext cx="5996899" cy="3721100"/>
          </a:xfrm>
        </p:spPr>
        <p:txBody>
          <a:bodyPr/>
          <a:lstStyle/>
          <a:p>
            <a:r>
              <a:rPr lang="en-US" dirty="0"/>
              <a:t>Recombinant factor </a:t>
            </a:r>
            <a:r>
              <a:rPr lang="en-US" dirty="0" err="1"/>
              <a:t>VIIa</a:t>
            </a:r>
            <a:r>
              <a:rPr lang="en-US" dirty="0"/>
              <a:t> </a:t>
            </a:r>
          </a:p>
          <a:p>
            <a:r>
              <a:rPr lang="en-US" dirty="0"/>
              <a:t>Activates factor X</a:t>
            </a:r>
          </a:p>
          <a:p>
            <a:r>
              <a:rPr lang="en-US" dirty="0"/>
              <a:t>Hemophilia with inhibitors</a:t>
            </a:r>
          </a:p>
          <a:p>
            <a:r>
              <a:rPr lang="en-US" dirty="0" err="1"/>
              <a:t>fVII</a:t>
            </a:r>
            <a:r>
              <a:rPr lang="en-US" dirty="0"/>
              <a:t> deficiency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NovoSeven</a:t>
            </a:r>
            <a:r>
              <a:rPr lang="en-US" dirty="0"/>
              <a:t>® is used off-label to treat </a:t>
            </a:r>
            <a:r>
              <a:rPr lang="en-US" dirty="0" err="1"/>
              <a:t>sPPH</a:t>
            </a:r>
            <a:r>
              <a:rPr lang="en-US" dirty="0"/>
              <a:t>; we would like to make this treatment available on-label.”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D5C64D-A04C-72F7-C36F-BC8C37DC4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NovoNordisk</a:t>
            </a:r>
            <a:r>
              <a:rPr lang="en-US" dirty="0"/>
              <a:t> 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3561A04-CBD3-4CB3-152C-4BBE8546B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09" y="2571750"/>
            <a:ext cx="5131064" cy="133356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10476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E568-066E-9C49-54C7-2BF311FA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Postpartum hemorrhage (PPH)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50D29-A674-2B4D-5078-B4DED7919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4" y="2568575"/>
            <a:ext cx="44452" cy="6350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B888FD-D92F-F718-598E-4F63E054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5542"/>
            <a:ext cx="9144000" cy="33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2BBB44F-38C4-3AC5-83C6-156FAD38A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1" y="50800"/>
            <a:ext cx="8866699" cy="4832350"/>
          </a:xfrm>
          <a:prstGeom prst="rect">
            <a:avLst/>
          </a:prstGeo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9BEB8431-CBE4-00E5-2954-18EB8FFD3A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66738" y="4914900"/>
            <a:ext cx="512762" cy="228600"/>
          </a:xfrm>
        </p:spPr>
        <p:txBody>
          <a:bodyPr/>
          <a:lstStyle/>
          <a:p>
            <a:pPr>
              <a:spcAft>
                <a:spcPts val="600"/>
              </a:spcAft>
            </a:pPr>
            <a:fld id="{5306AC46-015F-6E44-B83A-36E79AEF5356}" type="slidenum">
              <a:rPr lang="en-GB" smtClean="0"/>
              <a:pPr>
                <a:spcAft>
                  <a:spcPts val="600"/>
                </a:spcAft>
              </a:pPr>
              <a:t>22</a:t>
            </a:fld>
            <a:endParaRPr lang="en-GB"/>
          </a:p>
        </p:txBody>
      </p:sp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38A82828-4559-EBB7-3DBE-DB3E23E236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F36E6D6-0AF6-6E45-AC6D-1BDAE16199A2}" type="datetime5">
              <a:rPr lang="nl-NL" smtClean="0"/>
              <a:pPr>
                <a:spcAft>
                  <a:spcPts val="600"/>
                </a:spcAft>
              </a:pPr>
              <a:t>14-feb-23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344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2BBB44F-38C4-3AC5-83C6-156FAD38A8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38651" y="143049"/>
            <a:ext cx="8866699" cy="48323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9BEB8431-CBE4-00E5-2954-18EB8FFD3A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66738" y="4914900"/>
            <a:ext cx="512762" cy="228600"/>
          </a:xfrm>
        </p:spPr>
        <p:txBody>
          <a:bodyPr/>
          <a:lstStyle/>
          <a:p>
            <a:pPr>
              <a:spcAft>
                <a:spcPts val="600"/>
              </a:spcAft>
            </a:pPr>
            <a:fld id="{5306AC46-015F-6E44-B83A-36E79AEF5356}" type="slidenum">
              <a:rPr lang="en-GB" smtClean="0"/>
              <a:pPr>
                <a:spcAft>
                  <a:spcPts val="600"/>
                </a:spcAft>
              </a:pPr>
              <a:t>23</a:t>
            </a:fld>
            <a:endParaRPr lang="en-GB"/>
          </a:p>
        </p:txBody>
      </p:sp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38A82828-4559-EBB7-3DBE-DB3E23E236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F36E6D6-0AF6-6E45-AC6D-1BDAE16199A2}" type="datetime5">
              <a:rPr lang="nl-NL" smtClean="0"/>
              <a:pPr>
                <a:spcAft>
                  <a:spcPts val="600"/>
                </a:spcAft>
              </a:pPr>
              <a:t>14-feb-23</a:t>
            </a:fld>
            <a:endParaRPr lang="en-GB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EC51E09-CF21-D0E1-2B87-41225D211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52"/>
          <a:stretch/>
        </p:blipFill>
        <p:spPr>
          <a:xfrm>
            <a:off x="838008" y="746031"/>
            <a:ext cx="7053389" cy="36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77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EB378C4-D275-D635-4606-02F1BDC6F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318908"/>
            <a:ext cx="4558167" cy="30360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possible indication based on the RCT (pivotal study) </a:t>
            </a:r>
            <a:r>
              <a:rPr lang="en-US" b="1" dirty="0"/>
              <a:t>supported by RWD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Agreed with primary efficacy endpoint (avoidance of invasive procedures)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Supported the timing of </a:t>
            </a:r>
            <a:r>
              <a:rPr lang="en-US" dirty="0" err="1"/>
              <a:t>NovoSeven</a:t>
            </a:r>
            <a:r>
              <a:rPr lang="en-US" dirty="0"/>
              <a:t>® after failure of uterotonics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Safety needs to be further </a:t>
            </a:r>
            <a:r>
              <a:rPr lang="en-US" b="1" dirty="0"/>
              <a:t>supported by the RWD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A3033-7101-FD82-75A3-9D3028B94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advice from EMA (April 2020)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2E88991-AD2B-390E-8066-5F06206D1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7"/>
          <a:stretch/>
        </p:blipFill>
        <p:spPr>
          <a:xfrm>
            <a:off x="5124906" y="930451"/>
            <a:ext cx="4135586" cy="381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57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232147-8669-1DEC-2BDB-94CD940F5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9"/>
          <a:stretch/>
        </p:blipFill>
        <p:spPr>
          <a:xfrm>
            <a:off x="305229" y="971042"/>
            <a:ext cx="8050689" cy="348678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D962EA-BBB5-005B-B242-38CB3DCB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72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4F14FB7-E898-0B4F-B4C2-BE3BE1591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455" y="854078"/>
            <a:ext cx="2339460" cy="268999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EBBF150-A663-9692-33F3-C6980EFF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RCT supported by Real World Data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1C3FA305-39EB-8512-3819-778EEFF82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34"/>
          <a:stretch/>
        </p:blipFill>
        <p:spPr>
          <a:xfrm>
            <a:off x="-87790" y="931535"/>
            <a:ext cx="2404234" cy="2991005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B6F4F2E1-1BB1-8818-3E85-4FB74103E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6" b="29070"/>
          <a:stretch/>
        </p:blipFill>
        <p:spPr>
          <a:xfrm>
            <a:off x="3960638" y="854078"/>
            <a:ext cx="2366132" cy="2034780"/>
          </a:xfrm>
          <a:prstGeom prst="rect">
            <a:avLst/>
          </a:prstGeom>
        </p:spPr>
      </p:pic>
      <p:pic>
        <p:nvPicPr>
          <p:cNvPr id="12" name="Picture 11" descr="Text, timeline&#10;&#10;Description automatically generated">
            <a:extLst>
              <a:ext uri="{FF2B5EF4-FFF2-40B4-BE49-F238E27FC236}">
                <a16:creationId xmlns:a16="http://schemas.microsoft.com/office/drawing/2014/main" id="{8A56D2CB-E705-5020-929C-29F32B2A3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472" y="1923896"/>
            <a:ext cx="2331840" cy="2991004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04790843-3E7F-6D40-6DE9-004A055292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960"/>
          <a:stretch/>
        </p:blipFill>
        <p:spPr>
          <a:xfrm>
            <a:off x="4909587" y="2725137"/>
            <a:ext cx="2568580" cy="218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52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A489-51A9-D857-D58A-E2CED2877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17291C-9402-7CC1-D81C-6BE34A64E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3C0F2-7D7B-1213-D853-A2C01DCBD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Insert &gt; Header &amp; footer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25FC5-083C-42EA-1182-77255BE8E3D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F36E6D6-0AF6-6E45-AC6D-1BDAE16199A2}" type="datetime5">
              <a:rPr lang="nl-NL" smtClean="0"/>
              <a:pPr/>
              <a:t>14-feb-23</a:t>
            </a:fld>
            <a:endParaRPr lang="en-GB" dirty="0"/>
          </a:p>
        </p:txBody>
      </p:sp>
      <p:pic>
        <p:nvPicPr>
          <p:cNvPr id="7" name="Picture 6" descr="Diagram, text&#10;&#10;Description automatically generated">
            <a:extLst>
              <a:ext uri="{FF2B5EF4-FFF2-40B4-BE49-F238E27FC236}">
                <a16:creationId xmlns:a16="http://schemas.microsoft.com/office/drawing/2014/main" id="{9F11F0D4-1DE1-8B85-172C-EBAD0E4C7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3"/>
            <a:ext cx="9144000" cy="50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49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7C4FC-F512-4BF6-B408-DC924FEF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AC55FC1-D212-2CAF-6F70-EADD9E817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644"/>
            <a:ext cx="9144000" cy="47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05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4B2E-8D61-1B5D-DDA7-9BC68CC61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efficacy</a:t>
            </a:r>
          </a:p>
        </p:txBody>
      </p:sp>
      <p:pic>
        <p:nvPicPr>
          <p:cNvPr id="7" name="Picture 6" descr="Chart, line chart, box and whisker chart&#10;&#10;Description automatically generated">
            <a:extLst>
              <a:ext uri="{FF2B5EF4-FFF2-40B4-BE49-F238E27FC236}">
                <a16:creationId xmlns:a16="http://schemas.microsoft.com/office/drawing/2014/main" id="{C7E63360-7B04-5285-E7B4-5BBCB2C45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32"/>
          <a:stretch/>
        </p:blipFill>
        <p:spPr>
          <a:xfrm>
            <a:off x="148878" y="1279864"/>
            <a:ext cx="8832730" cy="325213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4D4CDC-4DCB-168F-38BE-4C18FC1A7859}"/>
              </a:ext>
            </a:extLst>
          </p:cNvPr>
          <p:cNvCxnSpPr/>
          <p:nvPr/>
        </p:nvCxnSpPr>
        <p:spPr bwMode="auto">
          <a:xfrm flipV="1">
            <a:off x="6721046" y="1279864"/>
            <a:ext cx="0" cy="278405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A7B991E-D315-86A2-1490-CA85B536382A}"/>
              </a:ext>
            </a:extLst>
          </p:cNvPr>
          <p:cNvSpPr/>
          <p:nvPr/>
        </p:nvSpPr>
        <p:spPr bwMode="auto">
          <a:xfrm>
            <a:off x="205409" y="1530626"/>
            <a:ext cx="563217" cy="530087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67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30FF9090-7C78-D82B-864B-42B6C3997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008" y="1423183"/>
            <a:ext cx="4925924" cy="2729195"/>
          </a:xfrm>
        </p:spPr>
        <p:txBody>
          <a:bodyPr/>
          <a:lstStyle/>
          <a:p>
            <a:r>
              <a:rPr lang="en-US" sz="1800" dirty="0"/>
              <a:t>Fabienne </a:t>
            </a:r>
            <a:r>
              <a:rPr lang="en-US" sz="1800" dirty="0" err="1"/>
              <a:t>Plucinski</a:t>
            </a:r>
            <a:r>
              <a:rPr lang="en-US" sz="1800" dirty="0"/>
              <a:t>-van Hout, ophthalmology, EUR</a:t>
            </a:r>
          </a:p>
          <a:p>
            <a:r>
              <a:rPr lang="en-US" sz="1800" dirty="0" err="1"/>
              <a:t>Meindert</a:t>
            </a:r>
            <a:r>
              <a:rPr lang="en-US" sz="1800" dirty="0"/>
              <a:t> Palmen, </a:t>
            </a:r>
            <a:r>
              <a:rPr lang="en-US" sz="1800" i="1" dirty="0"/>
              <a:t>cardiologist</a:t>
            </a:r>
            <a:r>
              <a:rPr lang="en-US" sz="1800" dirty="0"/>
              <a:t>, LUMC</a:t>
            </a:r>
          </a:p>
          <a:p>
            <a:r>
              <a:rPr lang="en-US" sz="1800" dirty="0"/>
              <a:t>Jean-Louis Kerkhoffs, </a:t>
            </a:r>
            <a:r>
              <a:rPr lang="en-US" sz="1800" i="1" dirty="0"/>
              <a:t>hematologist</a:t>
            </a:r>
            <a:r>
              <a:rPr lang="en-US" sz="1800" dirty="0"/>
              <a:t>, </a:t>
            </a:r>
            <a:r>
              <a:rPr lang="en-US" sz="1800" dirty="0" err="1"/>
              <a:t>Haga</a:t>
            </a:r>
            <a:r>
              <a:rPr lang="en-US" sz="1800" dirty="0"/>
              <a:t> &amp; Sanquin</a:t>
            </a:r>
          </a:p>
          <a:p>
            <a:r>
              <a:rPr lang="en-US" sz="1800" dirty="0"/>
              <a:t>Peter Rosseel, </a:t>
            </a:r>
            <a:r>
              <a:rPr lang="en-US" sz="1800" i="1" dirty="0"/>
              <a:t>anesthetist</a:t>
            </a:r>
            <a:r>
              <a:rPr lang="en-US" sz="1800" dirty="0"/>
              <a:t>, </a:t>
            </a:r>
            <a:r>
              <a:rPr lang="en-US" sz="1800" dirty="0" err="1"/>
              <a:t>Amphia</a:t>
            </a:r>
            <a:r>
              <a:rPr lang="en-US" sz="1800" dirty="0"/>
              <a:t> </a:t>
            </a:r>
          </a:p>
          <a:p>
            <a:r>
              <a:rPr lang="en-US" sz="1800" dirty="0"/>
              <a:t>Rutger Middelburg, </a:t>
            </a:r>
            <a:r>
              <a:rPr lang="en-US" sz="1800" i="1" dirty="0"/>
              <a:t>epidemiologist</a:t>
            </a:r>
            <a:r>
              <a:rPr lang="en-US" sz="1800" dirty="0"/>
              <a:t>, Health Campus</a:t>
            </a:r>
          </a:p>
          <a:p>
            <a:r>
              <a:rPr lang="en-US" sz="1800" dirty="0"/>
              <a:t>Leo van de Watering, </a:t>
            </a:r>
            <a:r>
              <a:rPr lang="en-US" sz="1800" i="1" dirty="0"/>
              <a:t>transfusion-physician</a:t>
            </a:r>
            <a:r>
              <a:rPr lang="en-US" sz="1800" dirty="0"/>
              <a:t>, Sanquin</a:t>
            </a:r>
          </a:p>
          <a:p>
            <a:r>
              <a:rPr lang="en-US" sz="1800" dirty="0"/>
              <a:t>Camila Caram-Deelder, </a:t>
            </a:r>
            <a:r>
              <a:rPr lang="en-US" sz="1800" i="1" dirty="0"/>
              <a:t>epidemiologist</a:t>
            </a:r>
            <a:r>
              <a:rPr lang="en-US" sz="1800" dirty="0"/>
              <a:t>, LUMC &amp; Sq</a:t>
            </a:r>
          </a:p>
          <a:p>
            <a:r>
              <a:rPr lang="en-US" sz="1800" dirty="0"/>
              <a:t>Aad Pors, </a:t>
            </a:r>
            <a:r>
              <a:rPr lang="en-US" sz="1800" i="1" dirty="0"/>
              <a:t>data manager</a:t>
            </a:r>
            <a:r>
              <a:rPr lang="en-US" sz="1800" dirty="0"/>
              <a:t> Sanquin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2FEBDBF3-1ABA-FE50-0CD6-F448224B8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8" y="0"/>
            <a:ext cx="6625961" cy="854075"/>
          </a:xfrm>
        </p:spPr>
        <p:txBody>
          <a:bodyPr/>
          <a:lstStyle/>
          <a:p>
            <a:r>
              <a:rPr lang="en-US" dirty="0"/>
              <a:t>Platelet transfusion &amp; cardiac surgery</a:t>
            </a:r>
          </a:p>
        </p:txBody>
      </p:sp>
      <p:pic>
        <p:nvPicPr>
          <p:cNvPr id="11" name="Content Placeholder 10" descr="A picture containing text&#10;&#10;Description automatically generated">
            <a:extLst>
              <a:ext uri="{FF2B5EF4-FFF2-40B4-BE49-F238E27FC236}">
                <a16:creationId xmlns:a16="http://schemas.microsoft.com/office/drawing/2014/main" id="{5728BBF3-AD0A-4228-8C89-0342F32C8CE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515013" y="1022350"/>
            <a:ext cx="2692325" cy="3721100"/>
          </a:xfrm>
        </p:spPr>
      </p:pic>
    </p:spTree>
    <p:extLst>
      <p:ext uri="{BB962C8B-B14F-4D97-AF65-F5344CB8AC3E}">
        <p14:creationId xmlns:p14="http://schemas.microsoft.com/office/powerpoint/2010/main" val="3748171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AB86-F9CE-4998-B9F8-0C80E4967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PSAS Propensity Score Analysis Set</a:t>
            </a:r>
            <a:endParaRPr lang="nl-NL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327AA-D31E-4B47-BCE0-F002D45284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F36E6D6-0AF6-6E45-AC6D-1BDAE16199A2}" type="datetime5">
              <a:rPr lang="nl-NL" smtClean="0"/>
              <a:pPr/>
              <a:t>14-feb-23</a:t>
            </a:fld>
            <a:endParaRPr lang="en-GB" dirty="0"/>
          </a:p>
        </p:txBody>
      </p:sp>
      <p:pic>
        <p:nvPicPr>
          <p:cNvPr id="7" name="Picture 6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496C0FE3-8B47-4A9A-BED9-B09109F04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653" y="981508"/>
            <a:ext cx="5218523" cy="38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84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DC05-4EB4-4EF9-68E7-897B4B027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efficacy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B77A3D-326F-6385-2377-F2BF9038A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384054"/>
              </p:ext>
            </p:extLst>
          </p:nvPr>
        </p:nvGraphicFramePr>
        <p:xfrm>
          <a:off x="339760" y="1039508"/>
          <a:ext cx="8291511" cy="36254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80590">
                  <a:extLst>
                    <a:ext uri="{9D8B030D-6E8A-4147-A177-3AD203B41FA5}">
                      <a16:colId xmlns:a16="http://schemas.microsoft.com/office/drawing/2014/main" val="1453023324"/>
                    </a:ext>
                  </a:extLst>
                </a:gridCol>
                <a:gridCol w="920804">
                  <a:extLst>
                    <a:ext uri="{9D8B030D-6E8A-4147-A177-3AD203B41FA5}">
                      <a16:colId xmlns:a16="http://schemas.microsoft.com/office/drawing/2014/main" val="3196054956"/>
                    </a:ext>
                  </a:extLst>
                </a:gridCol>
                <a:gridCol w="907981">
                  <a:extLst>
                    <a:ext uri="{9D8B030D-6E8A-4147-A177-3AD203B41FA5}">
                      <a16:colId xmlns:a16="http://schemas.microsoft.com/office/drawing/2014/main" val="1387095857"/>
                    </a:ext>
                  </a:extLst>
                </a:gridCol>
                <a:gridCol w="998352">
                  <a:extLst>
                    <a:ext uri="{9D8B030D-6E8A-4147-A177-3AD203B41FA5}">
                      <a16:colId xmlns:a16="http://schemas.microsoft.com/office/drawing/2014/main" val="1042973564"/>
                    </a:ext>
                  </a:extLst>
                </a:gridCol>
                <a:gridCol w="964158">
                  <a:extLst>
                    <a:ext uri="{9D8B030D-6E8A-4147-A177-3AD203B41FA5}">
                      <a16:colId xmlns:a16="http://schemas.microsoft.com/office/drawing/2014/main" val="1477325147"/>
                    </a:ext>
                  </a:extLst>
                </a:gridCol>
                <a:gridCol w="875008">
                  <a:extLst>
                    <a:ext uri="{9D8B030D-6E8A-4147-A177-3AD203B41FA5}">
                      <a16:colId xmlns:a16="http://schemas.microsoft.com/office/drawing/2014/main" val="3281747620"/>
                    </a:ext>
                  </a:extLst>
                </a:gridCol>
                <a:gridCol w="944618">
                  <a:extLst>
                    <a:ext uri="{9D8B030D-6E8A-4147-A177-3AD203B41FA5}">
                      <a16:colId xmlns:a16="http://schemas.microsoft.com/office/drawing/2014/main" val="2892828747"/>
                    </a:ext>
                  </a:extLst>
                </a:gridCol>
              </a:tblGrid>
              <a:tr h="141906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Randomised 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controlled trial (FAS)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Observational studies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362730"/>
                  </a:ext>
                </a:extLst>
              </a:tr>
              <a:tr h="151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OS-1 (PSAS)*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OS-2 (PSAS)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992272"/>
                  </a:ext>
                </a:extLst>
              </a:tr>
              <a:tr h="44525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rFVIIa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N=42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Ref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N=42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rFVIIa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N=38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Weighted matched controls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N=38**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rFVIIa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N=18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Weighted matched controls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N=17·8**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659108"/>
                  </a:ext>
                </a:extLst>
              </a:tr>
              <a:tr h="2935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At least one invasive procedure after rFVIIa administration</a:t>
                      </a:r>
                      <a:r>
                        <a:rPr lang="en-GB" sz="1200" baseline="30000">
                          <a:effectLst/>
                        </a:rPr>
                        <a:t>†</a:t>
                      </a:r>
                      <a:r>
                        <a:rPr lang="en-GB" sz="1200">
                          <a:effectLst/>
                        </a:rPr>
                        <a:t> (primary endpoint), n (%)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21 (50·0)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38 (90·5)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22 (57·9)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13·3</a:t>
                      </a:r>
                      <a:r>
                        <a:rPr lang="en-GB" sz="1200" baseline="30000">
                          <a:effectLst/>
                        </a:rPr>
                        <a:t>‡</a:t>
                      </a:r>
                      <a:r>
                        <a:rPr lang="en-GB" sz="1200">
                          <a:effectLst/>
                        </a:rPr>
                        <a:t> (35·1)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 (16·7)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5·6</a:t>
                      </a:r>
                      <a:r>
                        <a:rPr lang="en-GB" sz="1200" baseline="30000">
                          <a:effectLst/>
                        </a:rPr>
                        <a:t>‡</a:t>
                      </a:r>
                      <a:r>
                        <a:rPr lang="en-GB" sz="1200">
                          <a:effectLst/>
                        </a:rPr>
                        <a:t> (31·5)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6278028"/>
                  </a:ext>
                </a:extLst>
              </a:tr>
              <a:tr h="252794">
                <a:tc>
                  <a:txBody>
                    <a:bodyPr/>
                    <a:lstStyle/>
                    <a:p>
                      <a:pPr marL="15176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Odds ratio (95% CI)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0·11 (0·03–0·35)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2·46 (1·06–5·99)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0·33 (0·03–1·75)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959647"/>
                  </a:ext>
                </a:extLst>
              </a:tr>
              <a:tr h="252794">
                <a:tc>
                  <a:txBody>
                    <a:bodyPr/>
                    <a:lstStyle/>
                    <a:p>
                      <a:pPr marL="15176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p-value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··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0·04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0·27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449392"/>
                  </a:ext>
                </a:extLst>
              </a:tr>
              <a:tr h="2527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Women with hysterectomy, n (%)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 (7·1)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8 (19·1)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13 (34·2)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7.8</a:t>
                      </a:r>
                      <a:r>
                        <a:rPr lang="en-GB" sz="1200" baseline="30000">
                          <a:effectLst/>
                        </a:rPr>
                        <a:t>‡</a:t>
                      </a:r>
                      <a:r>
                        <a:rPr lang="en-GB" sz="1200">
                          <a:effectLst/>
                        </a:rPr>
                        <a:t> (20·4)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 (11·1)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3.1</a:t>
                      </a:r>
                      <a:r>
                        <a:rPr lang="en-GB" sz="1200" baseline="30000">
                          <a:effectLst/>
                        </a:rPr>
                        <a:t>‡</a:t>
                      </a:r>
                      <a:r>
                        <a:rPr lang="en-GB" sz="1200">
                          <a:effectLst/>
                        </a:rPr>
                        <a:t> (17·4)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9612164"/>
                  </a:ext>
                </a:extLst>
              </a:tr>
              <a:tr h="252794">
                <a:tc>
                  <a:txBody>
                    <a:bodyPr/>
                    <a:lstStyle/>
                    <a:p>
                      <a:pPr marL="15176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Odds ratio (95% CI)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NP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2·23 (0·83–6·06)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0·52 (0·05–3·03)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677467"/>
                  </a:ext>
                </a:extLst>
              </a:tr>
              <a:tr h="252794">
                <a:tc>
                  <a:txBody>
                    <a:bodyPr/>
                    <a:lstStyle/>
                    <a:p>
                      <a:pPr marL="15494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 value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NP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0·12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0·68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353277"/>
                  </a:ext>
                </a:extLst>
              </a:tr>
              <a:tr h="252794">
                <a:tc>
                  <a:txBody>
                    <a:bodyPr/>
                    <a:lstStyle/>
                    <a:p>
                      <a:pPr marL="15494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Relative risk reduction, % (95% CI)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62·5 (−32–89)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NP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NP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941739"/>
                  </a:ext>
                </a:extLst>
              </a:tr>
              <a:tr h="252794">
                <a:tc>
                  <a:txBody>
                    <a:bodyPr/>
                    <a:lstStyle/>
                    <a:p>
                      <a:pPr marL="15494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p-value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0·1944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NP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NP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409656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714222DC-197B-A431-5BC6-4D1C5070B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738" y="13827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23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E265B30E-D2F3-A925-CEEB-B9383F8C5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70" y="1016000"/>
            <a:ext cx="6760885" cy="3735388"/>
          </a:xfrm>
          <a:prstGeom prst="rect">
            <a:avLst/>
          </a:prstGeom>
          <a:noFill/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F156571F-AFCB-30B1-A669-B3FE3ECAF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8" y="0"/>
            <a:ext cx="6625961" cy="854075"/>
          </a:xfrm>
        </p:spPr>
        <p:txBody>
          <a:bodyPr/>
          <a:lstStyle/>
          <a:p>
            <a:r>
              <a:rPr lang="en-US" dirty="0"/>
              <a:t>Result safety thrombo-embolic events</a:t>
            </a:r>
          </a:p>
        </p:txBody>
      </p:sp>
    </p:spTree>
    <p:extLst>
      <p:ext uri="{BB962C8B-B14F-4D97-AF65-F5344CB8AC3E}">
        <p14:creationId xmlns:p14="http://schemas.microsoft.com/office/powerpoint/2010/main" val="1900171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82D673-001F-EB6B-89DD-FB54C137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Confounding</a:t>
            </a:r>
          </a:p>
          <a:p>
            <a:r>
              <a:rPr lang="en-US" dirty="0"/>
              <a:t>Selection bias</a:t>
            </a:r>
          </a:p>
          <a:p>
            <a:r>
              <a:rPr lang="en-US" dirty="0"/>
              <a:t>Measurement bias</a:t>
            </a:r>
          </a:p>
          <a:p>
            <a:r>
              <a:rPr lang="en-US" dirty="0"/>
              <a:t>Random error</a:t>
            </a:r>
          </a:p>
          <a:p>
            <a:endParaRPr lang="en-US" dirty="0"/>
          </a:p>
          <a:p>
            <a:r>
              <a:rPr lang="en-US" dirty="0"/>
              <a:t>Other studies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EB30-C1DD-A924-CAA0-58D98024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53417A-D7BE-438F-0DE7-073E3BCEEED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t="6649"/>
          <a:stretch/>
        </p:blipFill>
        <p:spPr>
          <a:xfrm>
            <a:off x="3791390" y="854074"/>
            <a:ext cx="4593612" cy="15773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A69C0C-B3A0-CDBA-605B-937420518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57" b="4048"/>
          <a:stretch/>
        </p:blipFill>
        <p:spPr>
          <a:xfrm>
            <a:off x="3791390" y="2431435"/>
            <a:ext cx="4935567" cy="252471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7D71C8-5BC3-3B0D-33B2-8C5AA2C384A9}"/>
              </a:ext>
            </a:extLst>
          </p:cNvPr>
          <p:cNvCxnSpPr/>
          <p:nvPr/>
        </p:nvCxnSpPr>
        <p:spPr bwMode="auto">
          <a:xfrm flipV="1">
            <a:off x="7192699" y="854075"/>
            <a:ext cx="0" cy="129840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64662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2023E44-3D72-0450-B5C4-BF57F94464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4736543"/>
              </p:ext>
            </p:extLst>
          </p:nvPr>
        </p:nvGraphicFramePr>
        <p:xfrm>
          <a:off x="428625" y="999640"/>
          <a:ext cx="8286750" cy="251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585898C-9168-5A26-9F07-8230C6BB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184997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252AFE19-2A43-E5DB-1B11-62F2D0836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57"/>
          <a:stretch/>
        </p:blipFill>
        <p:spPr>
          <a:xfrm>
            <a:off x="1112596" y="901874"/>
            <a:ext cx="6487494" cy="396522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C40D94-5242-5BA5-D1E9-04078386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rFVIIa</a:t>
            </a:r>
            <a:r>
              <a:rPr lang="en-US" dirty="0"/>
              <a:t> approvals in </a:t>
            </a:r>
            <a:r>
              <a:rPr lang="en-US" dirty="0" err="1"/>
              <a:t>sPPH</a:t>
            </a:r>
            <a:r>
              <a:rPr lang="en-US" dirty="0"/>
              <a:t> around the world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3C9848-5224-30E9-ADC4-0E4A8A44F7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F36E6D6-0AF6-6E45-AC6D-1BDAE16199A2}" type="datetime5">
              <a:rPr lang="nl-NL" smtClean="0"/>
              <a:pPr/>
              <a:t>14-feb-23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2F22B2-9871-9B40-7FAE-B7CA5973258F}"/>
              </a:ext>
            </a:extLst>
          </p:cNvPr>
          <p:cNvSpPr/>
          <p:nvPr/>
        </p:nvSpPr>
        <p:spPr bwMode="auto">
          <a:xfrm>
            <a:off x="1112597" y="1208762"/>
            <a:ext cx="6270060" cy="1185726"/>
          </a:xfrm>
          <a:prstGeom prst="rect">
            <a:avLst/>
          </a:prstGeom>
          <a:solidFill>
            <a:schemeClr val="tx1">
              <a:alpha val="7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190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252AFE19-2A43-E5DB-1B11-62F2D0836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963" b="25469"/>
          <a:stretch/>
        </p:blipFill>
        <p:spPr>
          <a:xfrm>
            <a:off x="152395" y="1264933"/>
            <a:ext cx="8839210" cy="1528482"/>
          </a:xfrm>
          <a:ln w="73025">
            <a:solidFill>
              <a:schemeClr val="bg2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C40D94-5242-5BA5-D1E9-04078386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rFVIIa</a:t>
            </a:r>
            <a:r>
              <a:rPr lang="en-US" dirty="0"/>
              <a:t> approvals in </a:t>
            </a:r>
            <a:r>
              <a:rPr lang="en-US" dirty="0" err="1"/>
              <a:t>sPPH</a:t>
            </a:r>
            <a:r>
              <a:rPr lang="en-US" dirty="0"/>
              <a:t> around the world</a:t>
            </a:r>
          </a:p>
        </p:txBody>
      </p:sp>
    </p:spTree>
    <p:extLst>
      <p:ext uri="{BB962C8B-B14F-4D97-AF65-F5344CB8AC3E}">
        <p14:creationId xmlns:p14="http://schemas.microsoft.com/office/powerpoint/2010/main" val="2201548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6997" y="2238967"/>
            <a:ext cx="4003675" cy="511982"/>
          </a:xfrm>
        </p:spPr>
        <p:txBody>
          <a:bodyPr/>
          <a:lstStyle/>
          <a:p>
            <a:r>
              <a:rPr lang="en-GB" dirty="0"/>
              <a:t>THANK YOU FOR YOUR ATTENTION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338" y="1023542"/>
            <a:ext cx="4003675" cy="3718715"/>
          </a:xfrm>
        </p:spPr>
      </p:pic>
    </p:spTree>
    <p:extLst>
      <p:ext uri="{BB962C8B-B14F-4D97-AF65-F5344CB8AC3E}">
        <p14:creationId xmlns:p14="http://schemas.microsoft.com/office/powerpoint/2010/main" val="2655352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30FF9090-7C78-D82B-864B-42B6C3997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9" y="1022350"/>
            <a:ext cx="4003675" cy="37211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Platelet life span 8-9 days</a:t>
            </a:r>
          </a:p>
          <a:p>
            <a:endParaRPr lang="en-US" dirty="0"/>
          </a:p>
          <a:p>
            <a:r>
              <a:rPr lang="en-US" dirty="0"/>
              <a:t>Heart disease</a:t>
            </a:r>
          </a:p>
          <a:p>
            <a:r>
              <a:rPr lang="en-US" dirty="0"/>
              <a:t>Antiplatelet drugs</a:t>
            </a:r>
          </a:p>
          <a:p>
            <a:r>
              <a:rPr lang="en-US" dirty="0"/>
              <a:t>Cardiac surgery</a:t>
            </a:r>
          </a:p>
          <a:p>
            <a:r>
              <a:rPr lang="en-US" dirty="0"/>
              <a:t>Transfusion platelet concentrate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2FEBDBF3-1ABA-FE50-0CD6-F448224B8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8" y="0"/>
            <a:ext cx="6625961" cy="854075"/>
          </a:xfrm>
        </p:spPr>
        <p:txBody>
          <a:bodyPr/>
          <a:lstStyle/>
          <a:p>
            <a:r>
              <a:rPr lang="en-US" dirty="0"/>
              <a:t>Platelets, cardiac surgery &amp; transfusion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C84E8A-B428-EC5A-CD8A-13F77660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414" y="932370"/>
            <a:ext cx="4264533" cy="39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29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854F63-54E8-4EFD-B129-4F69BAF344C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4859338" y="1990652"/>
            <a:ext cx="4003675" cy="1784495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A00294B9-F006-8B24-281E-FF58506ED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8" y="0"/>
            <a:ext cx="6625961" cy="854075"/>
          </a:xfrm>
        </p:spPr>
        <p:txBody>
          <a:bodyPr/>
          <a:lstStyle/>
          <a:p>
            <a:r>
              <a:rPr lang="en-US" dirty="0"/>
              <a:t>Platelet concentrate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E790BB1-C9D4-4FB7-A7E8-16140677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Donor platelet concentrate in NL</a:t>
            </a:r>
          </a:p>
          <a:p>
            <a:r>
              <a:rPr lang="en-US" dirty="0"/>
              <a:t>	5 donor buffy coat</a:t>
            </a:r>
          </a:p>
          <a:p>
            <a:r>
              <a:rPr lang="en-US" dirty="0"/>
              <a:t>	storage medium</a:t>
            </a:r>
          </a:p>
          <a:p>
            <a:r>
              <a:rPr lang="en-US" dirty="0"/>
              <a:t>	Temp 22 degrees C</a:t>
            </a:r>
          </a:p>
          <a:p>
            <a:r>
              <a:rPr lang="en-US" dirty="0"/>
              <a:t>	5-7 days</a:t>
            </a:r>
          </a:p>
          <a:p>
            <a:r>
              <a:rPr lang="en-US" dirty="0"/>
              <a:t>	</a:t>
            </a:r>
            <a:r>
              <a:rPr lang="en-US" dirty="0" err="1"/>
              <a:t>bactAlert</a:t>
            </a:r>
            <a:r>
              <a:rPr lang="en-US" dirty="0"/>
              <a:t> (contamination)</a:t>
            </a:r>
          </a:p>
          <a:p>
            <a:r>
              <a:rPr lang="en-US" dirty="0"/>
              <a:t>	“platelet storage lesion”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48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01C7B4-9248-4D4D-836A-7546F9CE2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9" y="1022350"/>
            <a:ext cx="7706702" cy="3721100"/>
          </a:xfrm>
        </p:spPr>
        <p:txBody>
          <a:bodyPr/>
          <a:lstStyle/>
          <a:p>
            <a:r>
              <a:rPr lang="en-US" dirty="0"/>
              <a:t>What is the effect of longer storage of platelet concentrates on efficacy and safety of platelet transfusion in cardiac surgery patient?</a:t>
            </a:r>
          </a:p>
          <a:p>
            <a:endParaRPr lang="en-US" dirty="0"/>
          </a:p>
          <a:p>
            <a:r>
              <a:rPr lang="en-US" dirty="0"/>
              <a:t>Fresh platelets = 1-3 days</a:t>
            </a:r>
          </a:p>
          <a:p>
            <a:r>
              <a:rPr lang="en-US" dirty="0"/>
              <a:t>Old platelets = 4-7 days</a:t>
            </a:r>
          </a:p>
          <a:p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5E7A75-AD62-4820-B65B-22E20C9EC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8674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29953C-790E-4582-9613-7A47E570E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9" y="1022350"/>
            <a:ext cx="8245321" cy="3721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Cohort: cardiac surgery patients transfused with pooled platelet concentrates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Routinely collected data from two hospitals from Jan 2005 to Dec 2017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Endpoints : 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in-hospital mortality (both hospitals)  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blood loss within 12 hours after surgery, reoperation for bleeding, stroke, myocardial infarction, infection, systemic inflammatory response syndrome, shock, and multiorgan failure (1 hospital)</a:t>
            </a:r>
          </a:p>
          <a:p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2DB454-3BE0-46E8-B4A9-6881063A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57056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722702-C6A5-4E3B-BA09-0E3D2229E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120"/>
          <a:stretch/>
        </p:blipFill>
        <p:spPr>
          <a:xfrm>
            <a:off x="1345721" y="918674"/>
            <a:ext cx="6787448" cy="399622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900D95-0752-4A73-B39C-6B44B8EE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population</a:t>
            </a:r>
            <a:br>
              <a:rPr lang="en-US" dirty="0"/>
            </a:br>
            <a:r>
              <a:rPr lang="en-US" dirty="0"/>
              <a:t>33,758 (24,769 hospital 1 and 8,989 hospital 2)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4294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3F50E82-BFE3-440D-A462-22A6DA5F4D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339404"/>
              </p:ext>
            </p:extLst>
          </p:nvPr>
        </p:nvGraphicFramePr>
        <p:xfrm>
          <a:off x="659605" y="986217"/>
          <a:ext cx="7534275" cy="3556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27415">
                  <a:extLst>
                    <a:ext uri="{9D8B030D-6E8A-4147-A177-3AD203B41FA5}">
                      <a16:colId xmlns:a16="http://schemas.microsoft.com/office/drawing/2014/main" val="2303652669"/>
                    </a:ext>
                  </a:extLst>
                </a:gridCol>
                <a:gridCol w="1303430">
                  <a:extLst>
                    <a:ext uri="{9D8B030D-6E8A-4147-A177-3AD203B41FA5}">
                      <a16:colId xmlns:a16="http://schemas.microsoft.com/office/drawing/2014/main" val="1693350563"/>
                    </a:ext>
                  </a:extLst>
                </a:gridCol>
                <a:gridCol w="1303430">
                  <a:extLst>
                    <a:ext uri="{9D8B030D-6E8A-4147-A177-3AD203B41FA5}">
                      <a16:colId xmlns:a16="http://schemas.microsoft.com/office/drawing/2014/main" val="1438368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123950" algn="l"/>
                        </a:tabLs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tabLst>
                          <a:tab pos="1123950" algn="l"/>
                        </a:tabLst>
                      </a:pPr>
                      <a:r>
                        <a:rPr lang="en-GB" sz="1400" dirty="0">
                          <a:effectLst/>
                        </a:rPr>
                        <a:t>Fresh</a:t>
                      </a:r>
                      <a:endParaRPr lang="nl-NL" sz="14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tabLst>
                          <a:tab pos="1123950" algn="l"/>
                        </a:tabLst>
                      </a:pPr>
                      <a:r>
                        <a:rPr lang="en-GB" sz="1400" dirty="0">
                          <a:effectLst/>
                        </a:rPr>
                        <a:t>n=1,439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tabLst>
                          <a:tab pos="1123950" algn="l"/>
                        </a:tabLst>
                      </a:pPr>
                      <a:r>
                        <a:rPr lang="en-GB" sz="1400" dirty="0">
                          <a:effectLst/>
                        </a:rPr>
                        <a:t>Old</a:t>
                      </a:r>
                      <a:endParaRPr lang="nl-NL" sz="14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tabLst>
                          <a:tab pos="1123950" algn="l"/>
                        </a:tabLst>
                      </a:pPr>
                      <a:r>
                        <a:rPr lang="en-GB" sz="1400" dirty="0">
                          <a:effectLst/>
                        </a:rPr>
                        <a:t>n=2,117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extLst>
                  <a:ext uri="{0D108BD9-81ED-4DB2-BD59-A6C34878D82A}">
                    <a16:rowId xmlns:a16="http://schemas.microsoft.com/office/drawing/2014/main" val="3284650457"/>
                  </a:ext>
                </a:extLst>
              </a:tr>
              <a:tr h="1324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Age (years), mean (SD)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67·5 (10·7)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66·3 (11·6)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extLst>
                  <a:ext uri="{0D108BD9-81ED-4DB2-BD59-A6C34878D82A}">
                    <a16:rowId xmlns:a16="http://schemas.microsoft.com/office/drawing/2014/main" val="4104029042"/>
                  </a:ext>
                </a:extLst>
              </a:tr>
              <a:tr h="1324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Female sex 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40·4 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45·7 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extLst>
                  <a:ext uri="{0D108BD9-81ED-4DB2-BD59-A6C34878D82A}">
                    <a16:rowId xmlns:a16="http://schemas.microsoft.com/office/drawing/2014/main" val="1021612211"/>
                  </a:ext>
                </a:extLst>
              </a:tr>
              <a:tr h="1324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BMI, mean (SD)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26·3 (4·0)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26·5 (4·2)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extLst>
                  <a:ext uri="{0D108BD9-81ED-4DB2-BD59-A6C34878D82A}">
                    <a16:rowId xmlns:a16="http://schemas.microsoft.com/office/drawing/2014/main" val="1418153735"/>
                  </a:ext>
                </a:extLst>
              </a:tr>
              <a:tr h="1324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Previous cardiac surgery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13·8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15·5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extLst>
                  <a:ext uri="{0D108BD9-81ED-4DB2-BD59-A6C34878D82A}">
                    <a16:rowId xmlns:a16="http://schemas.microsoft.com/office/drawing/2014/main" val="2191382596"/>
                  </a:ext>
                </a:extLst>
              </a:tr>
              <a:tr h="1324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Creatinine &gt; 200 µmol/L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3·0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4·0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extLst>
                  <a:ext uri="{0D108BD9-81ED-4DB2-BD59-A6C34878D82A}">
                    <a16:rowId xmlns:a16="http://schemas.microsoft.com/office/drawing/2014/main" val="271193015"/>
                  </a:ext>
                </a:extLst>
              </a:tr>
              <a:tr h="1324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Active endocarditis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4·7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4·1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extLst>
                  <a:ext uri="{0D108BD9-81ED-4DB2-BD59-A6C34878D82A}">
                    <a16:rowId xmlns:a16="http://schemas.microsoft.com/office/drawing/2014/main" val="1486263876"/>
                  </a:ext>
                </a:extLst>
              </a:tr>
              <a:tr h="1324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LV function good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67·0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70·1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extLst>
                  <a:ext uri="{0D108BD9-81ED-4DB2-BD59-A6C34878D82A}">
                    <a16:rowId xmlns:a16="http://schemas.microsoft.com/office/drawing/2014/main" val="1488902980"/>
                  </a:ext>
                </a:extLst>
              </a:tr>
              <a:tr h="1324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Recent myocardial infarction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19·2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15·8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extLst>
                  <a:ext uri="{0D108BD9-81ED-4DB2-BD59-A6C34878D82A}">
                    <a16:rowId xmlns:a16="http://schemas.microsoft.com/office/drawing/2014/main" val="4014675863"/>
                  </a:ext>
                </a:extLst>
              </a:tr>
              <a:tr h="1324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Emergency surgery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17·4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18·2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extLst>
                  <a:ext uri="{0D108BD9-81ED-4DB2-BD59-A6C34878D82A}">
                    <a16:rowId xmlns:a16="http://schemas.microsoft.com/office/drawing/2014/main" val="3163393066"/>
                  </a:ext>
                </a:extLst>
              </a:tr>
              <a:tr h="1324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Isolated CABG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42·7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36·8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extLst>
                  <a:ext uri="{0D108BD9-81ED-4DB2-BD59-A6C34878D82A}">
                    <a16:rowId xmlns:a16="http://schemas.microsoft.com/office/drawing/2014/main" val="1313341025"/>
                  </a:ext>
                </a:extLst>
              </a:tr>
              <a:tr h="1324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EuroSCORE I</a:t>
                      </a:r>
                      <a:r>
                        <a:rPr lang="en-GB" sz="1400" baseline="30000">
                          <a:effectLst/>
                        </a:rPr>
                        <a:t>†</a:t>
                      </a:r>
                      <a:r>
                        <a:rPr lang="en-GB" sz="1400">
                          <a:effectLst/>
                        </a:rPr>
                        <a:t>, median (IQR)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7·9 (3·4 - 18·0)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7·5 (3·3 - 16·5)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extLst>
                  <a:ext uri="{0D108BD9-81ED-4DB2-BD59-A6C34878D82A}">
                    <a16:rowId xmlns:a16="http://schemas.microsoft.com/office/drawing/2014/main" val="2745771125"/>
                  </a:ext>
                </a:extLst>
              </a:tr>
              <a:tr h="1324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Number of platelet transfusions, median (IQR)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1 (1 - 2)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1 (1 - 2)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extLst>
                  <a:ext uri="{0D108BD9-81ED-4DB2-BD59-A6C34878D82A}">
                    <a16:rowId xmlns:a16="http://schemas.microsoft.com/office/drawing/2014/main" val="79704947"/>
                  </a:ext>
                </a:extLst>
              </a:tr>
              <a:tr h="1324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Number of RBC transfusions, median (IQR)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3 (1 - 6)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3 (1 - 6)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9571" marT="0" marB="0" anchor="ctr"/>
                </a:tc>
                <a:extLst>
                  <a:ext uri="{0D108BD9-81ED-4DB2-BD59-A6C34878D82A}">
                    <a16:rowId xmlns:a16="http://schemas.microsoft.com/office/drawing/2014/main" val="4121388672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5FF3303-D455-484F-897E-D8893AC76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8" y="0"/>
            <a:ext cx="6854933" cy="854075"/>
          </a:xfrm>
        </p:spPr>
        <p:txBody>
          <a:bodyPr/>
          <a:lstStyle/>
          <a:p>
            <a:r>
              <a:rPr lang="en-US" dirty="0"/>
              <a:t>Patient characteristics (percentage, mean or median)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70392265"/>
      </p:ext>
    </p:extLst>
  </p:cSld>
  <p:clrMapOvr>
    <a:masterClrMapping/>
  </p:clrMapOvr>
</p:sld>
</file>

<file path=ppt/theme/theme1.xml><?xml version="1.0" encoding="utf-8"?>
<a:theme xmlns:a="http://schemas.openxmlformats.org/drawingml/2006/main" name="62-457 Presentatie-LUMC">
  <a:themeElements>
    <a:clrScheme name="Aangepast 27">
      <a:dk1>
        <a:srgbClr val="003C66"/>
      </a:dk1>
      <a:lt1>
        <a:srgbClr val="FFFFFF"/>
      </a:lt1>
      <a:dk2>
        <a:srgbClr val="BFDEF0"/>
      </a:dk2>
      <a:lt2>
        <a:srgbClr val="003C7D"/>
      </a:lt2>
      <a:accent1>
        <a:srgbClr val="007CC2"/>
      </a:accent1>
      <a:accent2>
        <a:srgbClr val="009FBD"/>
      </a:accent2>
      <a:accent3>
        <a:srgbClr val="6E90A6"/>
      </a:accent3>
      <a:accent4>
        <a:srgbClr val="E3004F"/>
      </a:accent4>
      <a:accent5>
        <a:srgbClr val="C0965C"/>
      </a:accent5>
      <a:accent6>
        <a:srgbClr val="000000"/>
      </a:accent6>
      <a:hlink>
        <a:srgbClr val="1161C6"/>
      </a:hlink>
      <a:folHlink>
        <a:srgbClr val="E300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101463"/>
        </a:dk1>
        <a:lt1>
          <a:srgbClr val="FFFFFF"/>
        </a:lt1>
        <a:dk2>
          <a:srgbClr val="B5E7FF"/>
        </a:dk2>
        <a:lt2>
          <a:srgbClr val="111166"/>
        </a:lt2>
        <a:accent1>
          <a:srgbClr val="119DF9"/>
        </a:accent1>
        <a:accent2>
          <a:srgbClr val="117FE4"/>
        </a:accent2>
        <a:accent3>
          <a:srgbClr val="D7F1FF"/>
        </a:accent3>
        <a:accent4>
          <a:srgbClr val="DADADA"/>
        </a:accent4>
        <a:accent5>
          <a:srgbClr val="AACCFB"/>
        </a:accent5>
        <a:accent6>
          <a:srgbClr val="0E72CF"/>
        </a:accent6>
        <a:hlink>
          <a:srgbClr val="1161C6"/>
        </a:hlink>
        <a:folHlink>
          <a:srgbClr val="114DB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mailTo xmlns="http://schemas.microsoft.com/sharepoint/v3" xsi:nil="true"/>
    <EmailHeaders xmlns="http://schemas.microsoft.com/sharepoint/v4" xsi:nil="true"/>
    <EmailSender xmlns="http://schemas.microsoft.com/sharepoint/v3" xsi:nil="true"/>
    <EmailFrom xmlns="http://schemas.microsoft.com/sharepoint/v3" xsi:nil="true"/>
    <EmailSubject xmlns="http://schemas.microsoft.com/sharepoint/v3" xsi:nil="true"/>
    <EmailCc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375726BA2F244AB4458CA1D7599EC1" ma:contentTypeVersion="6" ma:contentTypeDescription="Een nieuw document maken." ma:contentTypeScope="" ma:versionID="79f837cafb0c38f6ea62a33c9c40855c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targetNamespace="http://schemas.microsoft.com/office/2006/metadata/properties" ma:root="true" ma:fieldsID="9ba8469ad252d89c559c8a43ee14d2a3" ns1:_="" ns2:_="">
    <xsd:import namespace="http://schemas.microsoft.com/sharepoint/v3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2:EmailHead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afz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aan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van" ma:hidden="true" ma:internalName="EmailFrom">
      <xsd:simpleType>
        <xsd:restriction base="dms:Text"/>
      </xsd:simpleType>
    </xsd:element>
    <xsd:element name="EmailSubject" ma:index="12" nillable="true" ma:displayName="E-mailonderwerp" ma:hidden="true" ma:internalName="EmailSubjec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EmailHeaders" ma:index="13" nillable="true" ma:displayName="Kopteksten voor e-mail" ma:hidden="true" ma:internalName="EmailHeaders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C195B2-D9D3-41AA-827D-5A4BFF3A273D}">
  <ds:schemaRefs>
    <ds:schemaRef ds:uri="http://schemas.microsoft.com/sharepoint/v3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terms/"/>
    <ds:schemaRef ds:uri="http://purl.org/dc/dcmitype/"/>
    <ds:schemaRef ds:uri="http://schemas.microsoft.com/sharepoint/v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A407A4C-091F-49F4-9514-FD694DD64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FABC2E2-CA3C-4B04-90B8-8CC7761BA5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LUMC Fotodia's_breedbeeld</Template>
  <TotalTime>967</TotalTime>
  <Words>2131</Words>
  <Application>Microsoft Office PowerPoint</Application>
  <PresentationFormat>On-screen Show (16:9)</PresentationFormat>
  <Paragraphs>532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Ink Free</vt:lpstr>
      <vt:lpstr>Times</vt:lpstr>
      <vt:lpstr>62-457 Presentatie-LUMC</vt:lpstr>
      <vt:lpstr>How do you, scientist, interpret my results?</vt:lpstr>
      <vt:lpstr>PowerPoint Presentation</vt:lpstr>
      <vt:lpstr>Platelet transfusion &amp; cardiac surgery</vt:lpstr>
      <vt:lpstr>Platelets, cardiac surgery &amp; transfusion</vt:lpstr>
      <vt:lpstr>Platelet concentrate </vt:lpstr>
      <vt:lpstr>Research question</vt:lpstr>
      <vt:lpstr>Methods</vt:lpstr>
      <vt:lpstr>Study population 33,758 (24,769 hospital 1 and 8,989 hospital 2) </vt:lpstr>
      <vt:lpstr>Patient characteristics (percentage, mean or median)</vt:lpstr>
      <vt:lpstr>In-hospital mortality</vt:lpstr>
      <vt:lpstr>In-hospital mortality</vt:lpstr>
      <vt:lpstr>In-hospital mortality</vt:lpstr>
      <vt:lpstr>In-hospital mortality fresh and old PC</vt:lpstr>
      <vt:lpstr>Study population</vt:lpstr>
      <vt:lpstr>Other outcomes</vt:lpstr>
      <vt:lpstr>Interpretation</vt:lpstr>
      <vt:lpstr>Interpretation</vt:lpstr>
      <vt:lpstr>PowerPoint Presentation</vt:lpstr>
      <vt:lpstr>Interpretation / implication / PAR (13%)</vt:lpstr>
      <vt:lpstr>NovoNordisk </vt:lpstr>
      <vt:lpstr>Postpartum hemorrhage (PPH) </vt:lpstr>
      <vt:lpstr>PowerPoint Presentation</vt:lpstr>
      <vt:lpstr>PowerPoint Presentation</vt:lpstr>
      <vt:lpstr>Scientific advice from EMA (April 2020)</vt:lpstr>
      <vt:lpstr>PowerPoint Presentation</vt:lpstr>
      <vt:lpstr>RCT supported by Real World Data</vt:lpstr>
      <vt:lpstr>PowerPoint Presentation</vt:lpstr>
      <vt:lpstr>PowerPoint Presentation</vt:lpstr>
      <vt:lpstr>Result efficacy</vt:lpstr>
      <vt:lpstr>PSAS Propensity Score Analysis Set</vt:lpstr>
      <vt:lpstr>Results efficacy</vt:lpstr>
      <vt:lpstr>Result safety thrombo-embolic events</vt:lpstr>
      <vt:lpstr>Interpretation</vt:lpstr>
      <vt:lpstr>Interpretation</vt:lpstr>
      <vt:lpstr>rFVIIa approvals in sPPH around the world</vt:lpstr>
      <vt:lpstr>rFVIIa approvals in sPPH around the world</vt:lpstr>
      <vt:lpstr>PowerPoint Presentation</vt:lpstr>
    </vt:vector>
  </TitlesOfParts>
  <Company>LUMC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LUMC fotodia’s</dc:title>
  <dc:creator>Bom, J.G. van der (EPI)</dc:creator>
  <cp:lastModifiedBy>Anske van der Bom</cp:lastModifiedBy>
  <cp:revision>2</cp:revision>
  <cp:lastPrinted>2015-05-27T12:38:10Z</cp:lastPrinted>
  <dcterms:created xsi:type="dcterms:W3CDTF">2019-08-12T08:52:40Z</dcterms:created>
  <dcterms:modified xsi:type="dcterms:W3CDTF">2023-02-14T09:20:41Z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0x010100F3375726BA2F244AB4458CA1D7599EC1</vt:lpwstr>
  </property>
</Properties>
</file>